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4"/>
  </p:handoutMasterIdLst>
  <p:sldIdLst>
    <p:sldId id="256" r:id="rId2"/>
    <p:sldId id="289" r:id="rId3"/>
    <p:sldId id="263" r:id="rId4"/>
    <p:sldId id="287" r:id="rId5"/>
    <p:sldId id="270" r:id="rId6"/>
    <p:sldId id="275" r:id="rId7"/>
    <p:sldId id="258" r:id="rId8"/>
    <p:sldId id="264" r:id="rId9"/>
    <p:sldId id="293" r:id="rId10"/>
    <p:sldId id="282" r:id="rId11"/>
    <p:sldId id="294" r:id="rId12"/>
    <p:sldId id="274" r:id="rId13"/>
    <p:sldId id="292" r:id="rId14"/>
    <p:sldId id="295" r:id="rId15"/>
    <p:sldId id="296" r:id="rId16"/>
    <p:sldId id="297" r:id="rId17"/>
    <p:sldId id="298" r:id="rId18"/>
    <p:sldId id="299" r:id="rId19"/>
    <p:sldId id="300" r:id="rId20"/>
    <p:sldId id="301" r:id="rId21"/>
    <p:sldId id="302" r:id="rId22"/>
    <p:sldId id="303" r:id="rId23"/>
    <p:sldId id="305" r:id="rId24"/>
    <p:sldId id="306" r:id="rId25"/>
    <p:sldId id="307" r:id="rId26"/>
    <p:sldId id="308" r:id="rId27"/>
    <p:sldId id="309" r:id="rId28"/>
    <p:sldId id="310" r:id="rId29"/>
    <p:sldId id="311" r:id="rId30"/>
    <p:sldId id="312" r:id="rId31"/>
    <p:sldId id="313" r:id="rId32"/>
    <p:sldId id="314"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157E9F"/>
    <a:srgbClr val="1BA0C9"/>
    <a:srgbClr val="0D52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0"/>
  </p:normalViewPr>
  <p:slideViewPr>
    <p:cSldViewPr snapToGrid="0">
      <p:cViewPr varScale="1">
        <p:scale>
          <a:sx n="95" d="100"/>
          <a:sy n="95" d="100"/>
        </p:scale>
        <p:origin x="200" y="432"/>
      </p:cViewPr>
      <p:guideLst/>
    </p:cSldViewPr>
  </p:slideViewPr>
  <p:notesTextViewPr>
    <p:cViewPr>
      <p:scale>
        <a:sx n="1" d="1"/>
        <a:sy n="1" d="1"/>
      </p:scale>
      <p:origin x="0" y="0"/>
    </p:cViewPr>
  </p:notesTextViewPr>
  <p:sorterViewPr>
    <p:cViewPr>
      <p:scale>
        <a:sx n="66" d="100"/>
        <a:sy n="66" d="100"/>
      </p:scale>
      <p:origin x="0" y="-2952"/>
    </p:cViewPr>
  </p:sorterViewPr>
  <p:notesViewPr>
    <p:cSldViewPr snapToGrid="0">
      <p:cViewPr varScale="1">
        <p:scale>
          <a:sx n="54" d="100"/>
          <a:sy n="54" d="100"/>
        </p:scale>
        <p:origin x="2820" y="72"/>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handoutMaster" Target="handoutMasters/handout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F32554-1B9C-4777-9968-E297D0A885A3}" type="datetimeFigureOut">
              <a:rPr lang="zh-CN" altLang="en-US" smtClean="0"/>
              <a:t>17/11/4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722E4A-EEF8-472F-BB2E-CD7785939A30}" type="slidenum">
              <a:rPr lang="zh-CN" altLang="en-US" smtClean="0"/>
              <a:t>‹#›</a:t>
            </a:fld>
            <a:endParaRPr lang="zh-CN" altLang="en-US"/>
          </a:p>
        </p:txBody>
      </p:sp>
    </p:spTree>
    <p:extLst>
      <p:ext uri="{BB962C8B-B14F-4D97-AF65-F5344CB8AC3E}">
        <p14:creationId xmlns:p14="http://schemas.microsoft.com/office/powerpoint/2010/main" val="263888845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office.msn.com.cn/Template/Home.shtml" TargetMode="External"/><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0278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3" name="矩形 2"/>
          <p:cNvSpPr/>
          <p:nvPr userDrawn="1"/>
        </p:nvSpPr>
        <p:spPr>
          <a:xfrm>
            <a:off x="0" y="0"/>
            <a:ext cx="12192000" cy="30289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4724400" y="365126"/>
            <a:ext cx="2621280" cy="420552"/>
          </a:xfrm>
          <a:prstGeom prst="rect">
            <a:avLst/>
          </a:prstGeom>
        </p:spPr>
        <p:txBody>
          <a:bodyPr/>
          <a:lstStyle>
            <a:lvl1pPr marL="0" indent="0">
              <a:buNone/>
              <a:defRPr sz="2400" b="1"/>
            </a:lvl1pPr>
          </a:lstStyle>
          <a:p>
            <a:pPr lvl="0"/>
            <a:r>
              <a:rPr lang="zh-CN" altLang="en-US" dirty="0" smtClean="0"/>
              <a:t>点击此处添加标题</a:t>
            </a:r>
            <a:endParaRPr lang="zh-CN" altLang="en-US" dirty="0"/>
          </a:p>
        </p:txBody>
      </p:sp>
    </p:spTree>
    <p:extLst>
      <p:ext uri="{BB962C8B-B14F-4D97-AF65-F5344CB8AC3E}">
        <p14:creationId xmlns:p14="http://schemas.microsoft.com/office/powerpoint/2010/main" val="3161707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67" dirty="0">
                <a:solidFill>
                  <a:srgbClr val="FFFFFF"/>
                </a:solidFill>
                <a:latin typeface="Segoe UI Light"/>
                <a:cs typeface="Segoe UI Light"/>
              </a:rPr>
              <a:t>标注</a:t>
            </a:r>
          </a:p>
        </p:txBody>
      </p:sp>
      <p:sp>
        <p:nvSpPr>
          <p:cNvPr id="7" name="矩形 6"/>
          <p:cNvSpPr/>
          <p:nvPr userDrawn="1"/>
        </p:nvSpPr>
        <p:spPr>
          <a:xfrm>
            <a:off x="2857674" y="841948"/>
            <a:ext cx="1402001" cy="3292440"/>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cs typeface="Segoe UI Light"/>
              </a:rPr>
              <a:t>字体使用 </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行距</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背景图片出处</a:t>
            </a: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声明</a:t>
            </a:r>
            <a:endParaRPr lang="en-US" altLang="zh-CN" sz="1333" dirty="0">
              <a:solidFill>
                <a:srgbClr val="FFFFFF"/>
              </a:solidFill>
              <a:latin typeface="Segoe UI Light"/>
              <a:cs typeface="Segoe UI Light"/>
            </a:endParaRPr>
          </a:p>
        </p:txBody>
      </p:sp>
      <p:sp>
        <p:nvSpPr>
          <p:cNvPr id="8" name="矩形 7"/>
          <p:cNvSpPr/>
          <p:nvPr userDrawn="1"/>
        </p:nvSpPr>
        <p:spPr>
          <a:xfrm>
            <a:off x="4395052" y="841948"/>
            <a:ext cx="3727457" cy="3825791"/>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cs typeface="Segoe UI Light"/>
              </a:rPr>
              <a:t>英文 </a:t>
            </a:r>
            <a:r>
              <a:rPr lang="en-US" altLang="zh-CN" sz="1333" dirty="0">
                <a:solidFill>
                  <a:srgbClr val="FFFFFF"/>
                </a:solidFill>
                <a:latin typeface="Segoe UI Light"/>
                <a:cs typeface="Segoe UI Light"/>
              </a:rPr>
              <a:t>Calibri</a:t>
            </a: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中文 微软雅黑</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正文 </a:t>
            </a:r>
            <a:r>
              <a:rPr lang="en-US" altLang="zh-CN" sz="1333" dirty="0">
                <a:solidFill>
                  <a:srgbClr val="FFFFFF"/>
                </a:solidFill>
                <a:latin typeface="Segoe UI Light"/>
                <a:cs typeface="Segoe UI Light"/>
              </a:rPr>
              <a:t>1.3</a:t>
            </a: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en-US" altLang="zh-CN" sz="1333" dirty="0" err="1">
                <a:solidFill>
                  <a:srgbClr val="FFFFFF"/>
                </a:solidFill>
                <a:latin typeface="Segoe UI Light"/>
                <a:cs typeface="Segoe UI Light"/>
              </a:rPr>
              <a:t>cn.bing.com</a:t>
            </a: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r>
              <a:rPr lang="zh-CN" altLang="en-US" sz="1333" dirty="0">
                <a:solidFill>
                  <a:prstClr val="white"/>
                </a:solidFill>
              </a:rPr>
              <a:t>互联网是一个开放共享的平台</a:t>
            </a:r>
          </a:p>
          <a:p>
            <a:pPr defTabSz="609585">
              <a:lnSpc>
                <a:spcPct val="130000"/>
              </a:lnSpc>
            </a:pPr>
            <a:r>
              <a:rPr lang="zh-CN" altLang="en-US" sz="1333" dirty="0">
                <a:solidFill>
                  <a:prstClr val="white"/>
                </a:solidFill>
              </a:rPr>
              <a:t>Office</a:t>
            </a:r>
            <a:r>
              <a:rPr lang="en-US" altLang="zh-CN" sz="1333" dirty="0">
                <a:solidFill>
                  <a:prstClr val="white"/>
                </a:solidFill>
              </a:rPr>
              <a:t>PLUS </a:t>
            </a:r>
            <a:r>
              <a:rPr lang="zh-CN" altLang="en-US" sz="1333" dirty="0">
                <a:solidFill>
                  <a:prstClr val="white"/>
                </a:solidFill>
              </a:rPr>
              <a:t>部分设计灵感与元素来源于网络</a:t>
            </a:r>
          </a:p>
          <a:p>
            <a:pPr defTabSz="609585">
              <a:lnSpc>
                <a:spcPct val="130000"/>
              </a:lnSpc>
            </a:pPr>
            <a:r>
              <a:rPr lang="zh-CN" altLang="en-US" sz="1333" dirty="0">
                <a:solidFill>
                  <a:prstClr val="white"/>
                </a:solidFill>
              </a:rPr>
              <a:t>如有建议请联系officeplus@microsoft.com</a:t>
            </a:r>
            <a:endParaRPr lang="en-US" altLang="zh-CN" sz="1333" dirty="0">
              <a:solidFill>
                <a:srgbClr val="FFFFFF"/>
              </a:solidFill>
              <a:latin typeface="Segoe UI Light"/>
              <a:cs typeface="Segoe UI Light"/>
            </a:endParaRPr>
          </a:p>
        </p:txBody>
      </p:sp>
      <p:sp>
        <p:nvSpPr>
          <p:cNvPr id="9" name="矩形 8"/>
          <p:cNvSpPr/>
          <p:nvPr userDrawn="1"/>
        </p:nvSpPr>
        <p:spPr>
          <a:xfrm>
            <a:off x="440603" y="182445"/>
            <a:ext cx="816249" cy="256545"/>
          </a:xfrm>
          <a:prstGeom prst="rect">
            <a:avLst/>
          </a:prstGeom>
        </p:spPr>
        <p:txBody>
          <a:bodyPr wrap="none">
            <a:spAutoFit/>
          </a:bodyPr>
          <a:lstStyle/>
          <a:p>
            <a:pPr defTabSz="609585"/>
            <a:r>
              <a:rPr kumimoji="1" lang="en-US" altLang="zh-CN" sz="1067" dirty="0" err="1">
                <a:solidFill>
                  <a:srgbClr val="FFFFFF"/>
                </a:solidFill>
                <a:latin typeface="Segoe UI Light"/>
                <a:cs typeface="Segoe UI Light"/>
              </a:rPr>
              <a:t>OfficePLUS</a:t>
            </a:r>
            <a:endParaRPr lang="zh-CN" altLang="en-US" sz="1067" dirty="0">
              <a:solidFill>
                <a:srgbClr val="FFFFFF"/>
              </a:solidFill>
              <a:latin typeface="Segoe UI Light"/>
              <a:cs typeface="Segoe UI Light"/>
            </a:endParaRPr>
          </a:p>
        </p:txBody>
      </p:sp>
    </p:spTree>
    <p:extLst>
      <p:ext uri="{BB962C8B-B14F-4D97-AF65-F5344CB8AC3E}">
        <p14:creationId xmlns:p14="http://schemas.microsoft.com/office/powerpoint/2010/main" val="1322445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6" name="图片 5">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431" y="2521041"/>
            <a:ext cx="3177903" cy="418585"/>
          </a:xfrm>
          <a:prstGeom prst="rect">
            <a:avLst/>
          </a:prstGeom>
        </p:spPr>
      </p:pic>
      <p:sp>
        <p:nvSpPr>
          <p:cNvPr id="7" name="文本框 6"/>
          <p:cNvSpPr txBox="1"/>
          <p:nvPr userDrawn="1"/>
        </p:nvSpPr>
        <p:spPr>
          <a:xfrm>
            <a:off x="4259746" y="3740751"/>
            <a:ext cx="3347390" cy="297454"/>
          </a:xfrm>
          <a:prstGeom prst="rect">
            <a:avLst/>
          </a:prstGeom>
          <a:noFill/>
        </p:spPr>
        <p:txBody>
          <a:bodyPr wrap="none" rtlCol="0">
            <a:spAutoFit/>
          </a:bodyPr>
          <a:lstStyle/>
          <a:p>
            <a:pPr algn="ctr"/>
            <a:r>
              <a:rPr kumimoji="1" lang="zh-CN" altLang="en-US" sz="1333" dirty="0">
                <a:solidFill>
                  <a:schemeClr val="tx1">
                    <a:lumMod val="75000"/>
                    <a:lumOff val="25000"/>
                  </a:schemeClr>
                </a:solidFill>
              </a:rPr>
              <a:t>点击</a:t>
            </a:r>
            <a:r>
              <a:rPr kumimoji="1" lang="en-US" altLang="zh-CN" sz="1333" dirty="0">
                <a:solidFill>
                  <a:schemeClr val="tx1">
                    <a:lumMod val="75000"/>
                    <a:lumOff val="25000"/>
                  </a:schemeClr>
                </a:solidFill>
              </a:rPr>
              <a:t>Logo</a:t>
            </a:r>
            <a:r>
              <a:rPr kumimoji="1" lang="zh-CN" altLang="en-US" sz="1333" dirty="0">
                <a:solidFill>
                  <a:schemeClr val="tx1">
                    <a:lumMod val="75000"/>
                    <a:lumOff val="25000"/>
                  </a:schemeClr>
                </a:solidFill>
              </a:rPr>
              <a:t>获取更多优质模板（放映模式）</a:t>
            </a:r>
          </a:p>
        </p:txBody>
      </p:sp>
    </p:spTree>
    <p:extLst>
      <p:ext uri="{BB962C8B-B14F-4D97-AF65-F5344CB8AC3E}">
        <p14:creationId xmlns:p14="http://schemas.microsoft.com/office/powerpoint/2010/main" val="89136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文本占位符 3"/>
          <p:cNvSpPr>
            <a:spLocks noGrp="1"/>
          </p:cNvSpPr>
          <p:nvPr>
            <p:ph type="body" sz="quarter" idx="10" hasCustomPrompt="1"/>
          </p:nvPr>
        </p:nvSpPr>
        <p:spPr>
          <a:xfrm>
            <a:off x="4724400" y="365126"/>
            <a:ext cx="2621280" cy="420552"/>
          </a:xfrm>
          <a:prstGeom prst="rect">
            <a:avLst/>
          </a:prstGeom>
        </p:spPr>
        <p:txBody>
          <a:bodyPr/>
          <a:lstStyle>
            <a:lvl1pPr marL="0" indent="0">
              <a:buNone/>
              <a:defRPr sz="2400" b="1"/>
            </a:lvl1pPr>
          </a:lstStyle>
          <a:p>
            <a:pPr lvl="0"/>
            <a:r>
              <a:rPr lang="zh-CN" altLang="en-US" dirty="0" smtClean="0"/>
              <a:t>点击此处添加标题</a:t>
            </a:r>
            <a:endParaRPr lang="zh-CN" altLang="en-US" dirty="0"/>
          </a:p>
        </p:txBody>
      </p:sp>
    </p:spTree>
    <p:extLst>
      <p:ext uri="{BB962C8B-B14F-4D97-AF65-F5344CB8AC3E}">
        <p14:creationId xmlns:p14="http://schemas.microsoft.com/office/powerpoint/2010/main" val="3752622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2" name="矩形 1"/>
          <p:cNvSpPr/>
          <p:nvPr userDrawn="1"/>
        </p:nvSpPr>
        <p:spPr>
          <a:xfrm>
            <a:off x="0" y="0"/>
            <a:ext cx="12192000" cy="4586513"/>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p:cNvSpPr>
            <a:spLocks noGrp="1"/>
          </p:cNvSpPr>
          <p:nvPr>
            <p:ph type="body" sz="quarter" idx="10" hasCustomPrompt="1"/>
          </p:nvPr>
        </p:nvSpPr>
        <p:spPr>
          <a:xfrm>
            <a:off x="4354839" y="632759"/>
            <a:ext cx="3482321" cy="469900"/>
          </a:xfrm>
          <a:prstGeom prst="rect">
            <a:avLst/>
          </a:prstGeom>
        </p:spPr>
        <p:txBody>
          <a:bodyPr/>
          <a:lstStyle>
            <a:lvl1pPr marL="0" indent="0">
              <a:buNone/>
              <a:defRPr/>
            </a:lvl1pPr>
          </a:lstStyle>
          <a:p>
            <a:r>
              <a:rPr lang="zh-CN" altLang="en-US" sz="2800" b="1" dirty="0" smtClean="0">
                <a:solidFill>
                  <a:schemeClr val="bg1"/>
                </a:solidFill>
                <a:latin typeface="微软雅黑" panose="020B0503020204020204" pitchFamily="34" charset="-122"/>
                <a:ea typeface="微软雅黑" panose="020B0503020204020204" pitchFamily="34" charset="-122"/>
              </a:rPr>
              <a:t>点击此处添加标题</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0868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a:prstGeom prst="rect">
            <a:avLst/>
          </a:prstGeom>
        </p:spPr>
        <p:txBody>
          <a:bodyPr/>
          <a:lstStyle/>
          <a:p>
            <a:fld id="{97A4CA56-C766-4643-9C49-0B5937DF92E1}" type="datetimeFigureOut">
              <a:rPr lang="zh-CN" altLang="en-US" smtClean="0"/>
              <a:t>17/11/4</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15931A4B-E62A-4F8E-837E-E9B10A41F2CC}" type="slidenum">
              <a:rPr lang="zh-CN" altLang="en-US" smtClean="0"/>
              <a:t>‹#›</a:t>
            </a:fld>
            <a:endParaRPr lang="zh-CN" altLang="en-US"/>
          </a:p>
        </p:txBody>
      </p:sp>
      <p:sp>
        <p:nvSpPr>
          <p:cNvPr id="6" name="矩形 5"/>
          <p:cNvSpPr/>
          <p:nvPr userDrawn="1"/>
        </p:nvSpPr>
        <p:spPr>
          <a:xfrm>
            <a:off x="0" y="1981200"/>
            <a:ext cx="12192000" cy="48768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3"/>
          <p:cNvSpPr>
            <a:spLocks noGrp="1"/>
          </p:cNvSpPr>
          <p:nvPr>
            <p:ph type="body" sz="quarter" idx="13" hasCustomPrompt="1"/>
          </p:nvPr>
        </p:nvSpPr>
        <p:spPr>
          <a:xfrm>
            <a:off x="4724400" y="365126"/>
            <a:ext cx="2621280" cy="420552"/>
          </a:xfrm>
          <a:prstGeom prst="rect">
            <a:avLst/>
          </a:prstGeom>
        </p:spPr>
        <p:txBody>
          <a:bodyPr/>
          <a:lstStyle>
            <a:lvl1pPr marL="0" indent="0">
              <a:buNone/>
              <a:defRPr sz="2400" b="1"/>
            </a:lvl1pPr>
          </a:lstStyle>
          <a:p>
            <a:pPr lvl="0"/>
            <a:r>
              <a:rPr lang="zh-CN" altLang="en-US" dirty="0" smtClean="0"/>
              <a:t>点击此处添加标题</a:t>
            </a:r>
            <a:endParaRPr lang="zh-CN" altLang="en-US" dirty="0"/>
          </a:p>
        </p:txBody>
      </p:sp>
    </p:spTree>
    <p:extLst>
      <p:ext uri="{BB962C8B-B14F-4D97-AF65-F5344CB8AC3E}">
        <p14:creationId xmlns:p14="http://schemas.microsoft.com/office/powerpoint/2010/main" val="2353209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矩形 2"/>
          <p:cNvSpPr/>
          <p:nvPr userDrawn="1"/>
        </p:nvSpPr>
        <p:spPr>
          <a:xfrm>
            <a:off x="0" y="4419600"/>
            <a:ext cx="12192000" cy="24384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占位符 3"/>
          <p:cNvSpPr>
            <a:spLocks noGrp="1"/>
          </p:cNvSpPr>
          <p:nvPr>
            <p:ph type="body" sz="quarter" idx="13" hasCustomPrompt="1"/>
          </p:nvPr>
        </p:nvSpPr>
        <p:spPr>
          <a:xfrm>
            <a:off x="4724400" y="365126"/>
            <a:ext cx="2621280" cy="420552"/>
          </a:xfrm>
          <a:prstGeom prst="rect">
            <a:avLst/>
          </a:prstGeom>
        </p:spPr>
        <p:txBody>
          <a:bodyPr/>
          <a:lstStyle>
            <a:lvl1pPr marL="0" indent="0">
              <a:buNone/>
              <a:defRPr sz="2400" b="1"/>
            </a:lvl1pPr>
          </a:lstStyle>
          <a:p>
            <a:pPr lvl="0"/>
            <a:r>
              <a:rPr lang="zh-CN" altLang="en-US" dirty="0" smtClean="0"/>
              <a:t>点击此处添加标题</a:t>
            </a:r>
            <a:endParaRPr lang="zh-CN" altLang="en-US" dirty="0"/>
          </a:p>
        </p:txBody>
      </p:sp>
    </p:spTree>
    <p:extLst>
      <p:ext uri="{BB962C8B-B14F-4D97-AF65-F5344CB8AC3E}">
        <p14:creationId xmlns:p14="http://schemas.microsoft.com/office/powerpoint/2010/main" val="1875653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等腰三角形 5"/>
          <p:cNvSpPr/>
          <p:nvPr userDrawn="1"/>
        </p:nvSpPr>
        <p:spPr>
          <a:xfrm>
            <a:off x="0" y="0"/>
            <a:ext cx="12192000" cy="6858000"/>
          </a:xfrm>
          <a:prstGeom prst="triangle">
            <a:avLst>
              <a:gd name="adj" fmla="val 100000"/>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userDrawn="1"/>
        </p:nvSpPr>
        <p:spPr>
          <a:xfrm rot="10800000">
            <a:off x="0" y="0"/>
            <a:ext cx="12192000" cy="6858000"/>
          </a:xfrm>
          <a:prstGeom prst="triangle">
            <a:avLst>
              <a:gd name="adj"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4448175" y="365125"/>
            <a:ext cx="3305175" cy="587375"/>
          </a:xfrm>
          <a:prstGeom prst="rect">
            <a:avLst/>
          </a:prstGeom>
        </p:spPr>
        <p:txBody>
          <a:bodyPr>
            <a:normAutofit/>
          </a:bodyPr>
          <a:lstStyle>
            <a:lvl1pPr>
              <a:defRPr sz="2400" b="1">
                <a:solidFill>
                  <a:srgbClr val="157E9F"/>
                </a:solidFill>
                <a:latin typeface="+mj-ea"/>
                <a:ea typeface="+mj-ea"/>
              </a:defRPr>
            </a:lvl1pPr>
          </a:lstStyle>
          <a:p>
            <a:r>
              <a:rPr lang="zh-CN" altLang="en-US" dirty="0" smtClean="0"/>
              <a:t>单击此处添加母版标题</a:t>
            </a:r>
            <a:endParaRPr lang="zh-CN" altLang="en-US" dirty="0"/>
          </a:p>
        </p:txBody>
      </p:sp>
    </p:spTree>
    <p:extLst>
      <p:ext uri="{BB962C8B-B14F-4D97-AF65-F5344CB8AC3E}">
        <p14:creationId xmlns:p14="http://schemas.microsoft.com/office/powerpoint/2010/main" val="3325756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192001" cy="6888577"/>
          </a:xfrm>
          <a:prstGeom prst="rect">
            <a:avLst/>
          </a:prstGeom>
        </p:spPr>
      </p:pic>
      <p:sp>
        <p:nvSpPr>
          <p:cNvPr id="4" name="矩形 3"/>
          <p:cNvSpPr/>
          <p:nvPr userDrawn="1"/>
        </p:nvSpPr>
        <p:spPr>
          <a:xfrm>
            <a:off x="-1" y="-1"/>
            <a:ext cx="12192000" cy="688857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0702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3" name="矩形 2"/>
          <p:cNvSpPr/>
          <p:nvPr userDrawn="1"/>
        </p:nvSpPr>
        <p:spPr>
          <a:xfrm>
            <a:off x="0" y="1962150"/>
            <a:ext cx="12192000" cy="31051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3" hasCustomPrompt="1"/>
          </p:nvPr>
        </p:nvSpPr>
        <p:spPr>
          <a:xfrm>
            <a:off x="4724400" y="365126"/>
            <a:ext cx="2621280" cy="420552"/>
          </a:xfrm>
          <a:prstGeom prst="rect">
            <a:avLst/>
          </a:prstGeom>
        </p:spPr>
        <p:txBody>
          <a:bodyPr/>
          <a:lstStyle>
            <a:lvl1pPr marL="0" indent="0">
              <a:buNone/>
              <a:defRPr sz="2400" b="1"/>
            </a:lvl1pPr>
          </a:lstStyle>
          <a:p>
            <a:pPr lvl="0"/>
            <a:r>
              <a:rPr lang="zh-CN" altLang="en-US" dirty="0" smtClean="0"/>
              <a:t>点击此处添加标题</a:t>
            </a:r>
            <a:endParaRPr lang="zh-CN" altLang="en-US" dirty="0"/>
          </a:p>
        </p:txBody>
      </p:sp>
    </p:spTree>
    <p:extLst>
      <p:ext uri="{BB962C8B-B14F-4D97-AF65-F5344CB8AC3E}">
        <p14:creationId xmlns:p14="http://schemas.microsoft.com/office/powerpoint/2010/main" val="2700319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等腰三角形 5"/>
          <p:cNvSpPr/>
          <p:nvPr userDrawn="1"/>
        </p:nvSpPr>
        <p:spPr>
          <a:xfrm>
            <a:off x="8476343" y="0"/>
            <a:ext cx="3715657" cy="6858000"/>
          </a:xfrm>
          <a:prstGeom prst="triangle">
            <a:avLst>
              <a:gd name="adj"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userDrawn="1"/>
        </p:nvSpPr>
        <p:spPr>
          <a:xfrm>
            <a:off x="9361714" y="0"/>
            <a:ext cx="2830287" cy="6858000"/>
          </a:xfrm>
          <a:prstGeom prst="triangle">
            <a:avLst>
              <a:gd name="adj" fmla="val 100000"/>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flipH="1" flipV="1">
            <a:off x="-1" y="0"/>
            <a:ext cx="3222171" cy="6858000"/>
          </a:xfrm>
          <a:prstGeom prst="triangle">
            <a:avLst>
              <a:gd name="adj"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flipH="1" flipV="1">
            <a:off x="0" y="0"/>
            <a:ext cx="2830287" cy="6858000"/>
          </a:xfrm>
          <a:prstGeom prst="triangle">
            <a:avLst>
              <a:gd name="adj" fmla="val 100000"/>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11707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876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77" r:id="rId4"/>
    <p:sldLayoutId id="2147483682" r:id="rId5"/>
    <p:sldLayoutId id="2147483678" r:id="rId6"/>
    <p:sldLayoutId id="2147483683" r:id="rId7"/>
    <p:sldLayoutId id="2147483684" r:id="rId8"/>
    <p:sldLayoutId id="2147483679" r:id="rId9"/>
    <p:sldLayoutId id="2147483685" r:id="rId10"/>
    <p:sldLayoutId id="2147483680" r:id="rId11"/>
    <p:sldLayoutId id="21474836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2.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3.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7.jpg"/><Relationship Id="rId6" Type="http://schemas.openxmlformats.org/officeDocument/2006/relationships/image" Target="../media/image15.emf"/><Relationship Id="rId7" Type="http://schemas.openxmlformats.org/officeDocument/2006/relationships/image" Target="../media/image16.emf"/><Relationship Id="rId8" Type="http://schemas.openxmlformats.org/officeDocument/2006/relationships/image" Target="../media/image17.emf"/><Relationship Id="rId9" Type="http://schemas.openxmlformats.org/officeDocument/2006/relationships/image" Target="../media/image18.emf"/><Relationship Id="rId1" Type="http://schemas.openxmlformats.org/officeDocument/2006/relationships/slideLayout" Target="../slideLayouts/slideLayout3.xml"/><Relationship Id="rId2" Type="http://schemas.openxmlformats.org/officeDocument/2006/relationships/image" Target="../media/image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1.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7.jpg"/><Relationship Id="rId6" Type="http://schemas.openxmlformats.org/officeDocument/2006/relationships/image" Target="../media/image8.tiff"/><Relationship Id="rId7"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3280229" y="3973162"/>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280229" y="4826248"/>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084644" y="4031996"/>
            <a:ext cx="5532477" cy="769441"/>
          </a:xfrm>
          <a:prstGeom prst="rect">
            <a:avLst/>
          </a:prstGeom>
        </p:spPr>
        <p:txBody>
          <a:bodyPr wrap="none">
            <a:spAutoFit/>
          </a:bodyPr>
          <a:lstStyle/>
          <a:p>
            <a:r>
              <a:rPr kumimoji="1" lang="en-US" altLang="zh-CN" sz="4400" b="1" smtClean="0">
                <a:solidFill>
                  <a:srgbClr val="157E9F"/>
                </a:solidFill>
              </a:rPr>
              <a:t>Case Study in Personas</a:t>
            </a:r>
            <a:endParaRPr kumimoji="1" lang="zh-CN" altLang="en-US" sz="4400" b="1" dirty="0">
              <a:solidFill>
                <a:srgbClr val="157E9F"/>
              </a:solidFill>
            </a:endParaRPr>
          </a:p>
        </p:txBody>
      </p:sp>
      <p:grpSp>
        <p:nvGrpSpPr>
          <p:cNvPr id="4" name="组合 3"/>
          <p:cNvGrpSpPr/>
          <p:nvPr/>
        </p:nvGrpSpPr>
        <p:grpSpPr>
          <a:xfrm>
            <a:off x="4909756" y="5374159"/>
            <a:ext cx="2111232" cy="478972"/>
            <a:chOff x="4909756" y="5374159"/>
            <a:chExt cx="2111232" cy="478972"/>
          </a:xfrm>
        </p:grpSpPr>
        <p:sp>
          <p:nvSpPr>
            <p:cNvPr id="18" name="流程图: 终止 17"/>
            <p:cNvSpPr/>
            <p:nvPr/>
          </p:nvSpPr>
          <p:spPr>
            <a:xfrm>
              <a:off x="4909756" y="5374159"/>
              <a:ext cx="2111232" cy="478972"/>
            </a:xfrm>
            <a:prstGeom prst="flowChartTerminator">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144478" y="5475147"/>
              <a:ext cx="1641788" cy="276995"/>
            </a:xfrm>
            <a:prstGeom prst="rect">
              <a:avLst/>
            </a:prstGeom>
            <a:noFill/>
          </p:spPr>
          <p:txBody>
            <a:bodyPr wrap="none" lIns="91436" tIns="45718" rIns="91436" bIns="45718" rtlCol="0">
              <a:spAutoFit/>
            </a:bodyPr>
            <a:lstStyle/>
            <a:p>
              <a:pPr defTabSz="457178"/>
              <a:r>
                <a:rPr kumimoji="1" lang="en-US" altLang="zh-CN" sz="1200" dirty="0">
                  <a:solidFill>
                    <a:schemeClr val="bg1"/>
                  </a:solidFill>
                  <a:ea typeface="微软雅黑" panose="020B0503020204020204" pitchFamily="34" charset="-122"/>
                </a:rPr>
                <a:t>PRESENTED</a:t>
              </a:r>
              <a:r>
                <a:rPr kumimoji="1" lang="zh-CN" altLang="en-US" sz="1200" dirty="0">
                  <a:solidFill>
                    <a:schemeClr val="bg1"/>
                  </a:solidFill>
                  <a:ea typeface="微软雅黑" panose="020B0503020204020204" pitchFamily="34" charset="-122"/>
                </a:rPr>
                <a:t> </a:t>
              </a:r>
              <a:r>
                <a:rPr kumimoji="1" lang="en-US" altLang="zh-CN" sz="1200" dirty="0">
                  <a:solidFill>
                    <a:schemeClr val="bg1"/>
                  </a:solidFill>
                  <a:ea typeface="微软雅黑" panose="020B0503020204020204" pitchFamily="34" charset="-122"/>
                </a:rPr>
                <a:t>BY</a:t>
              </a:r>
              <a:r>
                <a:rPr kumimoji="1" lang="zh-CN" altLang="en-US" sz="1200" dirty="0">
                  <a:solidFill>
                    <a:schemeClr val="bg1"/>
                  </a:solidFill>
                  <a:ea typeface="微软雅黑" panose="020B0503020204020204" pitchFamily="34" charset="-122"/>
                </a:rPr>
                <a:t> </a:t>
              </a:r>
              <a:r>
                <a:rPr kumimoji="1" lang="en-US" altLang="zh-CN" sz="1200" dirty="0" smtClean="0">
                  <a:solidFill>
                    <a:schemeClr val="bg1"/>
                  </a:solidFill>
                  <a:ea typeface="微软雅黑" panose="020B0503020204020204" pitchFamily="34" charset="-122"/>
                </a:rPr>
                <a:t>Group 3</a:t>
              </a:r>
              <a:endParaRPr kumimoji="1" lang="zh-CN" altLang="en-US" sz="1200" dirty="0">
                <a:solidFill>
                  <a:schemeClr val="bg1"/>
                </a:solidFill>
                <a:ea typeface="微软雅黑" panose="020B0503020204020204" pitchFamily="34" charset="-122"/>
              </a:endParaRPr>
            </a:p>
          </p:txBody>
        </p:sp>
      </p:grpSp>
      <p:sp>
        <p:nvSpPr>
          <p:cNvPr id="2" name="六边形 1"/>
          <p:cNvSpPr/>
          <p:nvPr/>
        </p:nvSpPr>
        <p:spPr>
          <a:xfrm rot="5400000">
            <a:off x="4945484" y="1679827"/>
            <a:ext cx="1821533" cy="1669318"/>
          </a:xfrm>
          <a:prstGeom prst="hexagon">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六边形 15"/>
          <p:cNvSpPr/>
          <p:nvPr/>
        </p:nvSpPr>
        <p:spPr>
          <a:xfrm rot="3044592">
            <a:off x="4901565" y="1654091"/>
            <a:ext cx="1909371" cy="1749816"/>
          </a:xfrm>
          <a:prstGeom prst="hexagon">
            <a:avLst/>
          </a:prstGeom>
          <a:noFill/>
          <a:ln>
            <a:solidFill>
              <a:srgbClr val="1BA0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851185" y="1878533"/>
            <a:ext cx="1999396" cy="1323439"/>
          </a:xfrm>
          <a:prstGeom prst="rect">
            <a:avLst/>
          </a:prstGeom>
          <a:noFill/>
        </p:spPr>
        <p:txBody>
          <a:bodyPr wrap="square" rtlCol="0">
            <a:spAutoFit/>
          </a:bodyPr>
          <a:lstStyle/>
          <a:p>
            <a:pPr algn="ctr"/>
            <a:r>
              <a:rPr lang="en-US" altLang="zh-CN" sz="8000" b="1" dirty="0">
                <a:solidFill>
                  <a:schemeClr val="bg1"/>
                </a:solidFill>
              </a:rPr>
              <a:t>3</a:t>
            </a:r>
            <a:endParaRPr lang="zh-CN" altLang="en-US" sz="8000" b="1" dirty="0">
              <a:solidFill>
                <a:schemeClr val="bg1"/>
              </a:solidFill>
            </a:endParaRPr>
          </a:p>
        </p:txBody>
      </p:sp>
      <p:cxnSp>
        <p:nvCxnSpPr>
          <p:cNvPr id="6" name="直接连接符 5"/>
          <p:cNvCxnSpPr/>
          <p:nvPr/>
        </p:nvCxnSpPr>
        <p:spPr>
          <a:xfrm flipH="1">
            <a:off x="7010251" y="1446256"/>
            <a:ext cx="1148998" cy="743434"/>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487656" y="2514486"/>
            <a:ext cx="1148998" cy="743434"/>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56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585447" y="665377"/>
            <a:ext cx="3348318" cy="420552"/>
          </a:xfrm>
        </p:spPr>
        <p:txBody>
          <a:bodyPr/>
          <a:lstStyle/>
          <a:p>
            <a:r>
              <a:rPr lang="en-US" altLang="zh-CN" smtClean="0">
                <a:solidFill>
                  <a:srgbClr val="157E9F"/>
                </a:solidFill>
                <a:latin typeface="微软雅黑" panose="020B0503020204020204" pitchFamily="34" charset="-122"/>
                <a:ea typeface="微软雅黑" panose="020B0503020204020204" pitchFamily="34" charset="-122"/>
              </a:rPr>
              <a:t>Prior Considerations</a:t>
            </a:r>
            <a:endParaRPr lang="zh-CN" altLang="en-US" dirty="0">
              <a:solidFill>
                <a:srgbClr val="157E9F"/>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4257447" y="2078050"/>
            <a:ext cx="6540539" cy="584775"/>
          </a:xfrm>
          <a:prstGeom prst="rect">
            <a:avLst/>
          </a:prstGeom>
          <a:noFill/>
        </p:spPr>
        <p:txBody>
          <a:bodyPr wrap="square" rtlCol="0">
            <a:spAutoFit/>
          </a:bodyPr>
          <a:lstStyle/>
          <a:p>
            <a:r>
              <a:rPr lang="en-US" altLang="zh-CN" sz="3200" b="1" dirty="0" smtClean="0">
                <a:solidFill>
                  <a:srgbClr val="FFC000"/>
                </a:solidFill>
                <a:latin typeface="微软雅黑" panose="020B0503020204020204" pitchFamily="34" charset="-122"/>
                <a:ea typeface="微软雅黑" panose="020B0503020204020204" pitchFamily="34" charset="-122"/>
              </a:rPr>
              <a:t>Try to Minimize the Time</a:t>
            </a:r>
            <a:endParaRPr lang="zh-CN" altLang="en-US" sz="3200" b="1" dirty="0">
              <a:solidFill>
                <a:srgbClr val="FFC000"/>
              </a:solidFill>
              <a:latin typeface="微软雅黑" panose="020B0503020204020204" pitchFamily="34" charset="-122"/>
              <a:ea typeface="微软雅黑" panose="020B0503020204020204" pitchFamily="34" charset="-122"/>
            </a:endParaRPr>
          </a:p>
        </p:txBody>
      </p:sp>
      <p:sp>
        <p:nvSpPr>
          <p:cNvPr id="18" name="TextBox 18"/>
          <p:cNvSpPr txBox="1"/>
          <p:nvPr/>
        </p:nvSpPr>
        <p:spPr>
          <a:xfrm>
            <a:off x="4257447" y="2662825"/>
            <a:ext cx="7818012" cy="5293757"/>
          </a:xfrm>
          <a:prstGeom prst="rect">
            <a:avLst/>
          </a:prstGeom>
          <a:noFill/>
        </p:spPr>
        <p:txBody>
          <a:bodyPr wrap="square" rtlCol="0">
            <a:spAutoFit/>
          </a:bodyPr>
          <a:lstStyle/>
          <a:p>
            <a:pPr>
              <a:lnSpc>
                <a:spcPct val="130000"/>
              </a:lnSpc>
            </a:pPr>
            <a:r>
              <a:rPr lang="en-US" altLang="zh-CN" sz="1600" b="1" dirty="0" smtClean="0">
                <a:solidFill>
                  <a:schemeClr val="bg1"/>
                </a:solidFill>
                <a:latin typeface="微软雅黑" panose="020B0503020204020204" pitchFamily="34" charset="-122"/>
                <a:ea typeface="微软雅黑" panose="020B0503020204020204" pitchFamily="34" charset="-122"/>
                <a:cs typeface="Levenim MT" pitchFamily="2" charset="-79"/>
              </a:rPr>
              <a:t>Assumptive personas: </a:t>
            </a:r>
          </a:p>
          <a:p>
            <a:pPr marL="285750" indent="-285750">
              <a:lnSpc>
                <a:spcPct val="130000"/>
              </a:lnSpc>
              <a:buFont typeface="Arial" charset="0"/>
              <a:buChar char="•"/>
            </a:pPr>
            <a:r>
              <a:rPr lang="en-US" altLang="zh-CN" sz="1600" dirty="0" smtClean="0">
                <a:solidFill>
                  <a:schemeClr val="bg1"/>
                </a:solidFill>
                <a:latin typeface="微软雅黑" panose="020B0503020204020204" pitchFamily="34" charset="-122"/>
                <a:ea typeface="微软雅黑" panose="020B0503020204020204" pitchFamily="34" charset="-122"/>
                <a:cs typeface="Levenim MT" pitchFamily="2" charset="-79"/>
              </a:rPr>
              <a:t>personas </a:t>
            </a:r>
            <a:r>
              <a:rPr lang="en-US" altLang="zh-CN" sz="1600" dirty="0">
                <a:solidFill>
                  <a:schemeClr val="bg1"/>
                </a:solidFill>
                <a:latin typeface="微软雅黑" panose="020B0503020204020204" pitchFamily="34" charset="-122"/>
                <a:ea typeface="微软雅黑" panose="020B0503020204020204" pitchFamily="34" charset="-122"/>
                <a:cs typeface="Levenim MT" pitchFamily="2" charset="-79"/>
              </a:rPr>
              <a:t>based entirely on information gathered from existing research—and from people’s opinions inside the </a:t>
            </a:r>
            <a:r>
              <a:rPr lang="en-US" altLang="zh-CN" sz="1600" dirty="0" smtClean="0">
                <a:solidFill>
                  <a:schemeClr val="bg1"/>
                </a:solidFill>
                <a:latin typeface="微软雅黑" panose="020B0503020204020204" pitchFamily="34" charset="-122"/>
                <a:ea typeface="微软雅黑" panose="020B0503020204020204" pitchFamily="34" charset="-122"/>
                <a:cs typeface="Levenim MT" pitchFamily="2" charset="-79"/>
              </a:rPr>
              <a:t>organization.</a:t>
            </a:r>
          </a:p>
          <a:p>
            <a:pPr marL="285750" indent="-285750">
              <a:lnSpc>
                <a:spcPct val="130000"/>
              </a:lnSpc>
              <a:buFont typeface="Arial" charset="0"/>
              <a:buChar char="•"/>
            </a:pPr>
            <a:r>
              <a:rPr lang="en-US" altLang="zh-CN" sz="1600" dirty="0">
                <a:solidFill>
                  <a:schemeClr val="bg1"/>
                </a:solidFill>
                <a:latin typeface="微软雅黑" panose="020B0503020204020204" pitchFamily="34" charset="-122"/>
                <a:ea typeface="微软雅黑" panose="020B0503020204020204" pitchFamily="34" charset="-122"/>
                <a:cs typeface="Levenim MT" pitchFamily="2" charset="-79"/>
              </a:rPr>
              <a:t>The drawback is they won’t be as rich and may not reflect </a:t>
            </a:r>
            <a:r>
              <a:rPr lang="en-US" altLang="zh-CN" sz="1600" dirty="0" smtClean="0">
                <a:solidFill>
                  <a:schemeClr val="bg1"/>
                </a:solidFill>
                <a:latin typeface="微软雅黑" panose="020B0503020204020204" pitchFamily="34" charset="-122"/>
                <a:ea typeface="微软雅黑" panose="020B0503020204020204" pitchFamily="34" charset="-122"/>
                <a:cs typeface="Levenim MT" pitchFamily="2" charset="-79"/>
              </a:rPr>
              <a:t>reality.</a:t>
            </a:r>
          </a:p>
          <a:p>
            <a:pPr>
              <a:lnSpc>
                <a:spcPct val="130000"/>
              </a:lnSpc>
            </a:pPr>
            <a:endParaRPr lang="en-US" altLang="zh-CN" sz="1600" dirty="0" smtClean="0">
              <a:solidFill>
                <a:schemeClr val="bg1"/>
              </a:solidFill>
              <a:latin typeface="微软雅黑" panose="020B0503020204020204" pitchFamily="34" charset="-122"/>
              <a:ea typeface="微软雅黑" panose="020B0503020204020204" pitchFamily="34" charset="-122"/>
              <a:cs typeface="Levenim MT" pitchFamily="2" charset="-79"/>
            </a:endParaRPr>
          </a:p>
          <a:p>
            <a:pPr>
              <a:lnSpc>
                <a:spcPct val="130000"/>
              </a:lnSpc>
            </a:pPr>
            <a:r>
              <a:rPr lang="en-US" altLang="zh-CN" sz="1600" b="1" dirty="0" smtClean="0">
                <a:solidFill>
                  <a:schemeClr val="bg1"/>
                </a:solidFill>
                <a:latin typeface="微软雅黑" panose="020B0503020204020204" pitchFamily="34" charset="-122"/>
                <a:ea typeface="微软雅黑" panose="020B0503020204020204" pitchFamily="34" charset="-122"/>
                <a:cs typeface="Levenim MT" pitchFamily="2" charset="-79"/>
              </a:rPr>
              <a:t>Decide which industries to focus on: civil engineering and architecture</a:t>
            </a:r>
          </a:p>
          <a:p>
            <a:pPr marL="285750" indent="-285750">
              <a:lnSpc>
                <a:spcPct val="130000"/>
              </a:lnSpc>
              <a:buFont typeface="Arial" charset="0"/>
              <a:buChar char="•"/>
            </a:pPr>
            <a:r>
              <a:rPr lang="en-US" altLang="zh-CN" sz="1600" dirty="0">
                <a:solidFill>
                  <a:schemeClr val="bg1"/>
                </a:solidFill>
                <a:latin typeface="微软雅黑" panose="020B0503020204020204" pitchFamily="34" charset="-122"/>
                <a:ea typeface="微软雅黑" panose="020B0503020204020204" pitchFamily="34" charset="-122"/>
                <a:cs typeface="Levenim MT" pitchFamily="2" charset="-79"/>
              </a:rPr>
              <a:t>Are any of these customers particularly good or bad targets for some business reason? </a:t>
            </a:r>
          </a:p>
          <a:p>
            <a:pPr marL="285750" indent="-285750">
              <a:lnSpc>
                <a:spcPct val="130000"/>
              </a:lnSpc>
              <a:buFont typeface="Arial" charset="0"/>
              <a:buChar char="•"/>
            </a:pPr>
            <a:r>
              <a:rPr lang="en-US" altLang="zh-CN" sz="1600" dirty="0">
                <a:solidFill>
                  <a:schemeClr val="bg1"/>
                </a:solidFill>
                <a:latin typeface="微软雅黑" panose="020B0503020204020204" pitchFamily="34" charset="-122"/>
                <a:ea typeface="微软雅黑" panose="020B0503020204020204" pitchFamily="34" charset="-122"/>
                <a:cs typeface="Levenim MT" pitchFamily="2" charset="-79"/>
              </a:rPr>
              <a:t>Would any of these customers impose requirements that are exceptionally unique to their needs? </a:t>
            </a:r>
          </a:p>
          <a:p>
            <a:pPr marL="285750" indent="-285750">
              <a:lnSpc>
                <a:spcPct val="130000"/>
              </a:lnSpc>
              <a:buFont typeface="Arial" charset="0"/>
              <a:buChar char="•"/>
            </a:pPr>
            <a:r>
              <a:rPr lang="en-US" altLang="zh-CN" sz="1600" dirty="0">
                <a:solidFill>
                  <a:schemeClr val="bg1"/>
                </a:solidFill>
                <a:latin typeface="微软雅黑" panose="020B0503020204020204" pitchFamily="34" charset="-122"/>
                <a:ea typeface="微软雅黑" panose="020B0503020204020204" pitchFamily="34" charset="-122"/>
                <a:cs typeface="Levenim MT" pitchFamily="2" charset="-79"/>
              </a:rPr>
              <a:t>On the other hand, would any of these customers be a strong “proving ground” for the product concept? </a:t>
            </a:r>
          </a:p>
          <a:p>
            <a:pPr>
              <a:lnSpc>
                <a:spcPct val="130000"/>
              </a:lnSpc>
            </a:pPr>
            <a:r>
              <a:rPr lang="en-US" altLang="zh-CN" sz="1600" dirty="0" smtClean="0">
                <a:solidFill>
                  <a:schemeClr val="bg1"/>
                </a:solidFill>
                <a:latin typeface="微软雅黑" panose="020B0503020204020204" pitchFamily="34" charset="-122"/>
                <a:ea typeface="微软雅黑" panose="020B0503020204020204" pitchFamily="34" charset="-122"/>
                <a:cs typeface="Levenim MT" pitchFamily="2" charset="-79"/>
              </a:rPr>
              <a:t> </a:t>
            </a:r>
          </a:p>
          <a:p>
            <a:pPr marL="285750" indent="-285750">
              <a:lnSpc>
                <a:spcPct val="130000"/>
              </a:lnSpc>
              <a:buFont typeface="Arial" charset="0"/>
              <a:buChar char="•"/>
            </a:pPr>
            <a:endParaRPr lang="en-US" altLang="zh-CN" sz="1600" dirty="0">
              <a:solidFill>
                <a:schemeClr val="bg1"/>
              </a:solidFill>
              <a:latin typeface="微软雅黑" panose="020B0503020204020204" pitchFamily="34" charset="-122"/>
              <a:ea typeface="微软雅黑" panose="020B0503020204020204" pitchFamily="34" charset="-122"/>
              <a:cs typeface="Levenim MT" pitchFamily="2" charset="-79"/>
            </a:endParaRPr>
          </a:p>
          <a:p>
            <a:pPr marL="285750" indent="-285750">
              <a:lnSpc>
                <a:spcPct val="130000"/>
              </a:lnSpc>
              <a:buFont typeface="Arial" charset="0"/>
              <a:buChar char="•"/>
            </a:pPr>
            <a:endParaRPr lang="en-US" altLang="zh-CN" dirty="0">
              <a:solidFill>
                <a:schemeClr val="bg1"/>
              </a:solidFill>
              <a:latin typeface="微软雅黑" panose="020B0503020204020204" pitchFamily="34" charset="-122"/>
              <a:ea typeface="微软雅黑" panose="020B0503020204020204" pitchFamily="34" charset="-122"/>
              <a:cs typeface="Levenim MT" pitchFamily="2" charset="-79"/>
            </a:endParaRPr>
          </a:p>
          <a:p>
            <a:pPr>
              <a:lnSpc>
                <a:spcPct val="130000"/>
              </a:lnSpc>
            </a:pPr>
            <a:endParaRPr lang="zh-CN" altLang="en-US" dirty="0" smtClean="0">
              <a:solidFill>
                <a:schemeClr val="bg1"/>
              </a:solidFill>
              <a:latin typeface="微软雅黑" panose="020B0503020204020204" pitchFamily="34" charset="-122"/>
              <a:ea typeface="微软雅黑" panose="020B0503020204020204" pitchFamily="34" charset="-122"/>
              <a:cs typeface="Levenim MT" pitchFamily="2" charset="-79"/>
            </a:endParaRPr>
          </a:p>
        </p:txBody>
      </p:sp>
      <p:pic>
        <p:nvPicPr>
          <p:cNvPr id="20" name="图片 19"/>
          <p:cNvPicPr>
            <a:picLocks noChangeAspect="1"/>
          </p:cNvPicPr>
          <p:nvPr/>
        </p:nvPicPr>
        <p:blipFill>
          <a:blip r:embed="rId2">
            <a:duotone>
              <a:schemeClr val="accent5">
                <a:shade val="45000"/>
                <a:satMod val="135000"/>
              </a:schemeClr>
              <a:prstClr val="white"/>
            </a:duotone>
          </a:blip>
          <a:stretch>
            <a:fillRect/>
          </a:stretch>
        </p:blipFill>
        <p:spPr>
          <a:xfrm>
            <a:off x="880928" y="2644691"/>
            <a:ext cx="3533588" cy="3533588"/>
          </a:xfrm>
          <a:prstGeom prst="rect">
            <a:avLst/>
          </a:prstGeom>
        </p:spPr>
      </p:pic>
      <p:sp>
        <p:nvSpPr>
          <p:cNvPr id="21" name="文本框 20"/>
          <p:cNvSpPr txBox="1"/>
          <p:nvPr/>
        </p:nvSpPr>
        <p:spPr>
          <a:xfrm>
            <a:off x="1008529" y="1188492"/>
            <a:ext cx="10502153" cy="923330"/>
          </a:xfrm>
          <a:prstGeom prst="rect">
            <a:avLst/>
          </a:prstGeom>
          <a:noFill/>
        </p:spPr>
        <p:txBody>
          <a:bodyPr wrap="square" rtlCol="0">
            <a:spAutoFit/>
          </a:bodyPr>
          <a:lstStyle/>
          <a:p>
            <a:r>
              <a:rPr lang="en-US" altLang="zh-CN" dirty="0" smtClean="0"/>
              <a:t>There are two </a:t>
            </a:r>
            <a:r>
              <a:rPr lang="en-US" altLang="zh-CN" dirty="0"/>
              <a:t>key groups of people within each of these industries: those who will actually </a:t>
            </a:r>
            <a:r>
              <a:rPr lang="en-US" altLang="zh-CN" i="1" dirty="0"/>
              <a:t>use </a:t>
            </a:r>
            <a:r>
              <a:rPr lang="en-US" altLang="zh-CN" dirty="0" err="1"/>
              <a:t>ClickDox</a:t>
            </a:r>
            <a:r>
              <a:rPr lang="en-US" altLang="zh-CN" dirty="0"/>
              <a:t> and those who will </a:t>
            </a:r>
            <a:r>
              <a:rPr lang="en-US" altLang="zh-CN" i="1" dirty="0"/>
              <a:t>support </a:t>
            </a:r>
            <a:r>
              <a:rPr lang="en-US" altLang="zh-CN" dirty="0" smtClean="0"/>
              <a:t>it. </a:t>
            </a:r>
            <a:endParaRPr lang="en-US" altLang="zh-CN" dirty="0"/>
          </a:p>
          <a:p>
            <a:endParaRPr kumimoji="1" lang="zh-CN" altLang="en-US" dirty="0"/>
          </a:p>
        </p:txBody>
      </p:sp>
      <p:sp>
        <p:nvSpPr>
          <p:cNvPr id="22" name="文本框 21"/>
          <p:cNvSpPr txBox="1"/>
          <p:nvPr/>
        </p:nvSpPr>
        <p:spPr>
          <a:xfrm>
            <a:off x="11672047" y="6400800"/>
            <a:ext cx="519954" cy="369332"/>
          </a:xfrm>
          <a:prstGeom prst="rect">
            <a:avLst/>
          </a:prstGeom>
          <a:noFill/>
        </p:spPr>
        <p:txBody>
          <a:bodyPr wrap="square" rtlCol="0">
            <a:spAutoFit/>
          </a:bodyPr>
          <a:lstStyle/>
          <a:p>
            <a:r>
              <a:rPr kumimoji="1" lang="en-US" altLang="zh-CN" dirty="0"/>
              <a:t>9</a:t>
            </a:r>
            <a:endParaRPr kumimoji="1" lang="zh-CN" altLang="en-US" dirty="0"/>
          </a:p>
        </p:txBody>
      </p:sp>
    </p:spTree>
    <p:extLst>
      <p:ext uri="{BB962C8B-B14F-4D97-AF65-F5344CB8AC3E}">
        <p14:creationId xmlns:p14="http://schemas.microsoft.com/office/powerpoint/2010/main" val="169185062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91319" y="876114"/>
            <a:ext cx="3186952" cy="420552"/>
          </a:xfrm>
        </p:spPr>
        <p:txBody>
          <a:bodyPr/>
          <a:lstStyle/>
          <a:p>
            <a:r>
              <a:rPr kumimoji="1" lang="en-US" altLang="zh-CN" dirty="0" smtClean="0"/>
              <a:t>The </a:t>
            </a:r>
            <a:r>
              <a:rPr kumimoji="1" lang="en-US" altLang="zh-CN" smtClean="0"/>
              <a:t>Field Research Plan</a:t>
            </a:r>
            <a:endParaRPr kumimoji="1"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74269007"/>
              </p:ext>
            </p:extLst>
          </p:nvPr>
        </p:nvGraphicFramePr>
        <p:xfrm>
          <a:off x="1425763" y="2360207"/>
          <a:ext cx="9318064" cy="2667000"/>
        </p:xfrm>
        <a:graphic>
          <a:graphicData uri="http://schemas.openxmlformats.org/drawingml/2006/table">
            <a:tbl>
              <a:tblPr firstRow="1" bandRow="1">
                <a:tableStyleId>{5C22544A-7EE6-4342-B048-85BDC9FD1C3A}</a:tableStyleId>
              </a:tblPr>
              <a:tblGrid>
                <a:gridCol w="752288"/>
                <a:gridCol w="3684494"/>
                <a:gridCol w="4881282"/>
              </a:tblGrid>
              <a:tr h="370840">
                <a:tc>
                  <a:txBody>
                    <a:bodyPr/>
                    <a:lstStyle/>
                    <a:p>
                      <a:pPr algn="ctr"/>
                      <a:r>
                        <a:rPr lang="en-US" altLang="zh-CN" dirty="0" smtClean="0"/>
                        <a:t>Week</a:t>
                      </a:r>
                      <a:endParaRPr lang="zh-CN" altLang="en-US" dirty="0"/>
                    </a:p>
                  </a:txBody>
                  <a:tcPr/>
                </a:tc>
                <a:tc>
                  <a:txBody>
                    <a:bodyPr/>
                    <a:lstStyle/>
                    <a:p>
                      <a:pPr algn="ctr"/>
                      <a:r>
                        <a:rPr lang="en-US" altLang="zh-CN" dirty="0" smtClean="0"/>
                        <a:t>Activity</a:t>
                      </a:r>
                      <a:endParaRPr lang="zh-CN" altLang="en-US" dirty="0"/>
                    </a:p>
                  </a:txBody>
                  <a:tcPr/>
                </a:tc>
                <a:tc>
                  <a:txBody>
                    <a:bodyPr/>
                    <a:lstStyle/>
                    <a:p>
                      <a:pPr algn="ctr"/>
                      <a:r>
                        <a:rPr lang="en-US" altLang="zh-CN" dirty="0" smtClean="0"/>
                        <a:t>Notes</a:t>
                      </a:r>
                      <a:endParaRPr lang="zh-CN" altLang="en-US" dirty="0"/>
                    </a:p>
                  </a:txBody>
                  <a:tcPr/>
                </a:tc>
              </a:tr>
              <a:tr h="370840">
                <a:tc>
                  <a:txBody>
                    <a:bodyPr/>
                    <a:lstStyle/>
                    <a:p>
                      <a:pPr algn="ctr"/>
                      <a:r>
                        <a:rPr lang="en-US" altLang="zh-CN" dirty="0" smtClean="0"/>
                        <a:t>1</a:t>
                      </a:r>
                      <a:endParaRPr lang="zh-CN" altLang="en-US" dirty="0"/>
                    </a:p>
                  </a:txBody>
                  <a:tcPr/>
                </a:tc>
                <a:tc>
                  <a:txBody>
                    <a:bodyPr/>
                    <a:lstStyle/>
                    <a:p>
                      <a:r>
                        <a:rPr lang="en-US" altLang="zh-CN" dirty="0" smtClean="0"/>
                        <a:t>Plan and recruit participants</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20 in total (12 end users/ 8 IT supporters) from 4 companies in 2 cities.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dk1"/>
                          </a:solidFill>
                          <a:effectLst/>
                          <a:latin typeface="+mn-lt"/>
                          <a:ea typeface="+mn-ea"/>
                          <a:cs typeface="+mn-cs"/>
                        </a:rPr>
                        <a:t>Offering an opportunity, not asking for help. </a:t>
                      </a:r>
                      <a:endParaRPr lang="en-US" altLang="zh-CN" dirty="0" smtClean="0"/>
                    </a:p>
                  </a:txBody>
                  <a:tcPr/>
                </a:tc>
              </a:tr>
              <a:tr h="370840">
                <a:tc>
                  <a:txBody>
                    <a:bodyPr/>
                    <a:lstStyle/>
                    <a:p>
                      <a:pPr algn="ctr"/>
                      <a:r>
                        <a:rPr lang="en-US" altLang="zh-CN" dirty="0" smtClean="0"/>
                        <a:t>2</a:t>
                      </a:r>
                      <a:endParaRPr lang="zh-CN" altLang="en-US" dirty="0"/>
                    </a:p>
                  </a:txBody>
                  <a:tcPr/>
                </a:tc>
                <a:tc>
                  <a:txBody>
                    <a:bodyPr/>
                    <a:lstStyle/>
                    <a:p>
                      <a:r>
                        <a:rPr lang="en-US" altLang="zh-CN" dirty="0" smtClean="0"/>
                        <a:t>Conduct the field research</a:t>
                      </a:r>
                      <a:endParaRPr lang="zh-CN" altLang="en-US" dirty="0"/>
                    </a:p>
                  </a:txBody>
                  <a:tcPr/>
                </a:tc>
                <a:tc>
                  <a:txBody>
                    <a:bodyPr/>
                    <a:lstStyle/>
                    <a:p>
                      <a:r>
                        <a:rPr lang="en-US" altLang="zh-CN" dirty="0" smtClean="0"/>
                        <a:t>2 research teams with 2 people</a:t>
                      </a:r>
                      <a:r>
                        <a:rPr lang="en-US" altLang="zh-CN" baseline="0" dirty="0" smtClean="0"/>
                        <a:t> each, and switch up regularly</a:t>
                      </a:r>
                      <a:endParaRPr lang="zh-CN" altLang="en-US" dirty="0"/>
                    </a:p>
                  </a:txBody>
                  <a:tcPr/>
                </a:tc>
              </a:tr>
              <a:tr h="370840">
                <a:tc>
                  <a:txBody>
                    <a:bodyPr/>
                    <a:lstStyle/>
                    <a:p>
                      <a:pPr algn="ctr"/>
                      <a:r>
                        <a:rPr lang="en-US" altLang="zh-CN" dirty="0" smtClean="0"/>
                        <a:t>3</a:t>
                      </a:r>
                      <a:endParaRPr lang="zh-CN" altLang="en-US" dirty="0"/>
                    </a:p>
                  </a:txBody>
                  <a:tcPr/>
                </a:tc>
                <a:tc>
                  <a:txBody>
                    <a:bodyPr/>
                    <a:lstStyle/>
                    <a:p>
                      <a:r>
                        <a:rPr lang="en-US" altLang="zh-CN" dirty="0" smtClean="0"/>
                        <a:t>Analysis and creation of the personas</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dk1"/>
                          </a:solidFill>
                          <a:effectLst/>
                          <a:latin typeface="+mn-lt"/>
                          <a:ea typeface="+mn-ea"/>
                          <a:cs typeface="+mn-cs"/>
                        </a:rPr>
                        <a:t>Don’t necessarily believe what people </a:t>
                      </a:r>
                      <a:r>
                        <a:rPr lang="en-US" altLang="zh-CN" sz="1800" i="1" kern="1200" dirty="0" smtClean="0">
                          <a:solidFill>
                            <a:schemeClr val="dk1"/>
                          </a:solidFill>
                          <a:effectLst/>
                          <a:latin typeface="+mn-lt"/>
                          <a:ea typeface="+mn-ea"/>
                          <a:cs typeface="+mn-cs"/>
                        </a:rPr>
                        <a:t>say </a:t>
                      </a:r>
                      <a:r>
                        <a:rPr lang="en-US" altLang="zh-CN" sz="1800" kern="1200" dirty="0" smtClean="0">
                          <a:solidFill>
                            <a:schemeClr val="dk1"/>
                          </a:solidFill>
                          <a:effectLst/>
                          <a:latin typeface="+mn-lt"/>
                          <a:ea typeface="+mn-ea"/>
                          <a:cs typeface="+mn-cs"/>
                        </a:rPr>
                        <a:t>they do </a:t>
                      </a:r>
                      <a:endParaRPr lang="en-US" altLang="zh-CN" dirty="0" smtClean="0"/>
                    </a:p>
                  </a:txBody>
                  <a:tcPr/>
                </a:tc>
              </a:tr>
              <a:tr h="370840">
                <a:tc>
                  <a:txBody>
                    <a:bodyPr/>
                    <a:lstStyle/>
                    <a:p>
                      <a:pPr algn="ctr"/>
                      <a:r>
                        <a:rPr lang="en-US" altLang="zh-CN" dirty="0" smtClean="0"/>
                        <a:t>4</a:t>
                      </a:r>
                      <a:endParaRPr lang="zh-CN" altLang="en-US" dirty="0"/>
                    </a:p>
                  </a:txBody>
                  <a:tcPr/>
                </a:tc>
                <a:tc>
                  <a:txBody>
                    <a:bodyPr/>
                    <a:lstStyle/>
                    <a:p>
                      <a:r>
                        <a:rPr lang="en-US" altLang="zh-CN" dirty="0" smtClean="0"/>
                        <a:t>For</a:t>
                      </a:r>
                      <a:r>
                        <a:rPr lang="en-US" altLang="zh-CN" baseline="0" dirty="0" smtClean="0"/>
                        <a:t> c</a:t>
                      </a:r>
                      <a:r>
                        <a:rPr lang="en-US" altLang="zh-CN" dirty="0" smtClean="0"/>
                        <a:t>ontingency</a:t>
                      </a:r>
                      <a:endParaRPr lang="zh-CN" altLang="en-US" dirty="0"/>
                    </a:p>
                  </a:txBody>
                  <a:tcPr/>
                </a:tc>
                <a:tc>
                  <a:txBody>
                    <a:bodyPr/>
                    <a:lstStyle/>
                    <a:p>
                      <a:endParaRPr lang="zh-CN" altLang="en-US" dirty="0"/>
                    </a:p>
                  </a:txBody>
                  <a:tcPr/>
                </a:tc>
              </a:tr>
            </a:tbl>
          </a:graphicData>
        </a:graphic>
      </p:graphicFrame>
      <p:sp>
        <p:nvSpPr>
          <p:cNvPr id="4" name="文本框 3"/>
          <p:cNvSpPr txBox="1"/>
          <p:nvPr/>
        </p:nvSpPr>
        <p:spPr>
          <a:xfrm>
            <a:off x="11672047" y="6400800"/>
            <a:ext cx="519954" cy="369332"/>
          </a:xfrm>
          <a:prstGeom prst="rect">
            <a:avLst/>
          </a:prstGeom>
          <a:noFill/>
        </p:spPr>
        <p:txBody>
          <a:bodyPr wrap="square" rtlCol="0">
            <a:spAutoFit/>
          </a:bodyPr>
          <a:lstStyle/>
          <a:p>
            <a:r>
              <a:rPr kumimoji="1" lang="en-US" altLang="zh-CN" dirty="0" smtClean="0"/>
              <a:t>10</a:t>
            </a:r>
            <a:endParaRPr kumimoji="1" lang="zh-CN" altLang="en-US" dirty="0"/>
          </a:p>
        </p:txBody>
      </p:sp>
    </p:spTree>
    <p:extLst>
      <p:ext uri="{BB962C8B-B14F-4D97-AF65-F5344CB8AC3E}">
        <p14:creationId xmlns:p14="http://schemas.microsoft.com/office/powerpoint/2010/main" val="1961502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08756" y="806285"/>
            <a:ext cx="3141597" cy="523220"/>
          </a:xfrm>
          <a:prstGeom prst="rect">
            <a:avLst/>
          </a:prstGeom>
          <a:noFill/>
        </p:spPr>
        <p:txBody>
          <a:bodyPr wrap="square" rtlCol="0">
            <a:spAutoFit/>
          </a:bodyPr>
          <a:lstStyle/>
          <a:p>
            <a:pPr algn="ctr"/>
            <a:r>
              <a:rPr lang="en-US" altLang="zh-CN" sz="2800" b="1" dirty="0" smtClean="0">
                <a:solidFill>
                  <a:srgbClr val="157E9F"/>
                </a:solidFill>
                <a:latin typeface="微软雅黑" panose="020B0503020204020204" pitchFamily="34" charset="-122"/>
                <a:ea typeface="微软雅黑" panose="020B0503020204020204" pitchFamily="34" charset="-122"/>
              </a:rPr>
              <a:t>Research Topics</a:t>
            </a:r>
            <a:endParaRPr lang="zh-CN" altLang="en-US" sz="2800" b="1" dirty="0">
              <a:solidFill>
                <a:srgbClr val="157E9F"/>
              </a:solidFill>
              <a:latin typeface="微软雅黑" panose="020B0503020204020204" pitchFamily="34" charset="-122"/>
              <a:ea typeface="微软雅黑" panose="020B0503020204020204" pitchFamily="34" charset="-122"/>
            </a:endParaRPr>
          </a:p>
        </p:txBody>
      </p:sp>
      <p:sp>
        <p:nvSpPr>
          <p:cNvPr id="5" name="Freeform 94"/>
          <p:cNvSpPr>
            <a:spLocks noEditPoints="1"/>
          </p:cNvSpPr>
          <p:nvPr/>
        </p:nvSpPr>
        <p:spPr bwMode="auto">
          <a:xfrm>
            <a:off x="4867371" y="2524755"/>
            <a:ext cx="873469" cy="873469"/>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rgbClr val="157E9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6" name="Freeform 94"/>
          <p:cNvSpPr>
            <a:spLocks noEditPoints="1"/>
          </p:cNvSpPr>
          <p:nvPr/>
        </p:nvSpPr>
        <p:spPr bwMode="auto">
          <a:xfrm>
            <a:off x="6200871" y="2524755"/>
            <a:ext cx="873469" cy="873469"/>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rgbClr val="1BA0C9"/>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7" name="Freeform 94"/>
          <p:cNvSpPr>
            <a:spLocks noEditPoints="1"/>
          </p:cNvSpPr>
          <p:nvPr/>
        </p:nvSpPr>
        <p:spPr bwMode="auto">
          <a:xfrm>
            <a:off x="6200871" y="3915405"/>
            <a:ext cx="873469" cy="873469"/>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8" name="Freeform 94"/>
          <p:cNvSpPr>
            <a:spLocks noEditPoints="1"/>
          </p:cNvSpPr>
          <p:nvPr/>
        </p:nvSpPr>
        <p:spPr bwMode="auto">
          <a:xfrm>
            <a:off x="4859165" y="3915405"/>
            <a:ext cx="873469" cy="873469"/>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chemeClr val="accent1">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9" name="TextBox 18"/>
          <p:cNvSpPr txBox="1"/>
          <p:nvPr/>
        </p:nvSpPr>
        <p:spPr>
          <a:xfrm>
            <a:off x="7261524" y="2524755"/>
            <a:ext cx="4157005" cy="1052596"/>
          </a:xfrm>
          <a:prstGeom prst="rect">
            <a:avLst/>
          </a:prstGeom>
          <a:noFill/>
        </p:spPr>
        <p:txBody>
          <a:bodyPr wrap="square" rtlCol="0">
            <a:spAutoFit/>
          </a:bodyPr>
          <a:lstStyle/>
          <a:p>
            <a:pPr>
              <a:lnSpc>
                <a:spcPct val="13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What kinds of files do you exchange with other people electronically? </a:t>
            </a:r>
            <a:endPar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a:p>
            <a:pPr>
              <a:lnSpc>
                <a:spcPct val="130000"/>
              </a:lnSpc>
            </a:pPr>
            <a:r>
              <a:rPr lang="en-US" altLang="zh-CN" sz="1600" i="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Obtain samples if </a:t>
            </a:r>
            <a:r>
              <a:rPr lang="en-US" altLang="zh-CN" sz="1600" i="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possible) </a:t>
            </a:r>
            <a:endPar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p:txBody>
      </p:sp>
      <p:sp>
        <p:nvSpPr>
          <p:cNvPr id="10" name="文本框 9"/>
          <p:cNvSpPr txBox="1"/>
          <p:nvPr/>
        </p:nvSpPr>
        <p:spPr>
          <a:xfrm>
            <a:off x="7261524" y="2121647"/>
            <a:ext cx="3141597" cy="369332"/>
          </a:xfrm>
          <a:prstGeom prst="rect">
            <a:avLst/>
          </a:prstGeom>
          <a:noFill/>
        </p:spPr>
        <p:txBody>
          <a:bodyPr wrap="square" rtlCol="0">
            <a:spAutoFit/>
          </a:bodyPr>
          <a:lstStyle/>
          <a:p>
            <a:r>
              <a:rPr lang="en-US" altLang="zh-CN" b="1" dirty="0" smtClean="0">
                <a:solidFill>
                  <a:srgbClr val="1BA0C9"/>
                </a:solidFill>
                <a:latin typeface="微软雅黑" panose="020B0503020204020204" pitchFamily="34" charset="-122"/>
                <a:ea typeface="微软雅黑" panose="020B0503020204020204" pitchFamily="34" charset="-122"/>
              </a:rPr>
              <a:t>Electronic file exchange</a:t>
            </a:r>
            <a:endParaRPr lang="zh-CN" altLang="en-US" b="1" dirty="0">
              <a:solidFill>
                <a:srgbClr val="1BA0C9"/>
              </a:solidFill>
              <a:latin typeface="微软雅黑" panose="020B0503020204020204" pitchFamily="34" charset="-122"/>
              <a:ea typeface="微软雅黑" panose="020B0503020204020204" pitchFamily="34" charset="-122"/>
            </a:endParaRPr>
          </a:p>
        </p:txBody>
      </p:sp>
      <p:sp>
        <p:nvSpPr>
          <p:cNvPr id="11" name="TextBox 18"/>
          <p:cNvSpPr txBox="1"/>
          <p:nvPr/>
        </p:nvSpPr>
        <p:spPr>
          <a:xfrm>
            <a:off x="7261523" y="3915405"/>
            <a:ext cx="4157005" cy="1692771"/>
          </a:xfrm>
          <a:prstGeom prst="rect">
            <a:avLst/>
          </a:prstGeom>
          <a:noFill/>
        </p:spPr>
        <p:txBody>
          <a:bodyPr wrap="square" rtlCol="0">
            <a:spAutoFit/>
          </a:bodyPr>
          <a:lstStyle/>
          <a:p>
            <a:pPr>
              <a:lnSpc>
                <a:spcPct val="13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Let’s walk through the process of how you send a document electronically. </a:t>
            </a:r>
            <a:endParaRPr lang="zh-CN" altLang="en-US" sz="16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a:p>
            <a:pPr>
              <a:lnSpc>
                <a:spcPct val="130000"/>
              </a:lnSpc>
            </a:pPr>
            <a:r>
              <a:rPr lang="en-US" altLang="zh-CN" sz="1600" i="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You could create a scenario by offering your business card and asking them to send you </a:t>
            </a:r>
            <a:r>
              <a:rPr lang="en-US" altLang="zh-CN" sz="1600" i="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something) </a:t>
            </a:r>
            <a:endPar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p:txBody>
      </p:sp>
      <p:sp>
        <p:nvSpPr>
          <p:cNvPr id="13" name="TextBox 18"/>
          <p:cNvSpPr txBox="1"/>
          <p:nvPr/>
        </p:nvSpPr>
        <p:spPr>
          <a:xfrm>
            <a:off x="606127" y="3915405"/>
            <a:ext cx="4157005" cy="1052596"/>
          </a:xfrm>
          <a:prstGeom prst="rect">
            <a:avLst/>
          </a:prstGeom>
          <a:noFill/>
        </p:spPr>
        <p:txBody>
          <a:bodyPr wrap="square" rtlCol="0">
            <a:spAutoFit/>
          </a:bodyPr>
          <a:lstStyle/>
          <a:p>
            <a:pPr algn="r">
              <a:lnSpc>
                <a:spcPct val="13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How do you decide whether to ship electronically, by mail, by </a:t>
            </a:r>
          </a:p>
          <a:p>
            <a:pPr algn="r">
              <a:lnSpc>
                <a:spcPct val="13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courier, or by some other means? </a:t>
            </a:r>
          </a:p>
        </p:txBody>
      </p:sp>
      <p:sp>
        <p:nvSpPr>
          <p:cNvPr id="15" name="TextBox 18"/>
          <p:cNvSpPr txBox="1"/>
          <p:nvPr/>
        </p:nvSpPr>
        <p:spPr>
          <a:xfrm>
            <a:off x="606127" y="2548209"/>
            <a:ext cx="4157005" cy="1052596"/>
          </a:xfrm>
          <a:prstGeom prst="rect">
            <a:avLst/>
          </a:prstGeom>
          <a:noFill/>
        </p:spPr>
        <p:txBody>
          <a:bodyPr wrap="square" rtlCol="0">
            <a:spAutoFit/>
          </a:bodyPr>
          <a:lstStyle/>
          <a:p>
            <a:pPr algn="r">
              <a:lnSpc>
                <a:spcPct val="13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What are the various means by which </a:t>
            </a:r>
            <a:endPar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a:p>
            <a:pPr algn="r">
              <a:lnSpc>
                <a:spcPct val="130000"/>
              </a:lnSpc>
            </a:pP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you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send </a:t>
            </a: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and receive documents? </a:t>
            </a:r>
            <a:r>
              <a:rPr lang="en-US" altLang="zh-CN" sz="1600" i="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(observe) </a:t>
            </a:r>
            <a:endPar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p:txBody>
      </p:sp>
      <p:sp>
        <p:nvSpPr>
          <p:cNvPr id="16" name="文本框 15"/>
          <p:cNvSpPr txBox="1"/>
          <p:nvPr/>
        </p:nvSpPr>
        <p:spPr>
          <a:xfrm>
            <a:off x="1578937" y="2121647"/>
            <a:ext cx="3141597" cy="369332"/>
          </a:xfrm>
          <a:prstGeom prst="rect">
            <a:avLst/>
          </a:prstGeom>
          <a:noFill/>
        </p:spPr>
        <p:txBody>
          <a:bodyPr wrap="square" rtlCol="0">
            <a:spAutoFit/>
          </a:bodyPr>
          <a:lstStyle/>
          <a:p>
            <a:pPr algn="r"/>
            <a:r>
              <a:rPr lang="en-US" altLang="zh-CN" b="1" dirty="0" smtClean="0">
                <a:solidFill>
                  <a:srgbClr val="157E9F"/>
                </a:solidFill>
                <a:latin typeface="微软雅黑" panose="020B0503020204020204" pitchFamily="34" charset="-122"/>
                <a:ea typeface="微软雅黑" panose="020B0503020204020204" pitchFamily="34" charset="-122"/>
              </a:rPr>
              <a:t>Shipping practices</a:t>
            </a:r>
            <a:endParaRPr lang="zh-CN" altLang="en-US" b="1" dirty="0">
              <a:solidFill>
                <a:srgbClr val="157E9F"/>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1672047" y="6400800"/>
            <a:ext cx="519954" cy="369332"/>
          </a:xfrm>
          <a:prstGeom prst="rect">
            <a:avLst/>
          </a:prstGeom>
          <a:noFill/>
        </p:spPr>
        <p:txBody>
          <a:bodyPr wrap="square" rtlCol="0">
            <a:spAutoFit/>
          </a:bodyPr>
          <a:lstStyle/>
          <a:p>
            <a:r>
              <a:rPr kumimoji="1" lang="en-US" altLang="zh-CN" dirty="0" smtClean="0"/>
              <a:t>11</a:t>
            </a:r>
            <a:endParaRPr kumimoji="1" lang="zh-CN" altLang="en-US" dirty="0"/>
          </a:p>
        </p:txBody>
      </p:sp>
    </p:spTree>
    <p:extLst>
      <p:ext uri="{BB962C8B-B14F-4D97-AF65-F5344CB8AC3E}">
        <p14:creationId xmlns:p14="http://schemas.microsoft.com/office/powerpoint/2010/main" val="2621507040"/>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489439" y="665258"/>
            <a:ext cx="3141597" cy="523220"/>
          </a:xfrm>
          <a:prstGeom prst="rect">
            <a:avLst/>
          </a:prstGeom>
          <a:noFill/>
        </p:spPr>
        <p:txBody>
          <a:bodyPr wrap="square" rtlCol="0">
            <a:spAutoFit/>
          </a:bodyPr>
          <a:lstStyle/>
          <a:p>
            <a:pPr algn="ctr"/>
            <a:r>
              <a:rPr lang="en-US" altLang="zh-CN" sz="2800" b="1" dirty="0" smtClean="0">
                <a:solidFill>
                  <a:srgbClr val="157E9F"/>
                </a:solidFill>
                <a:latin typeface="微软雅黑" panose="020B0503020204020204" pitchFamily="34" charset="-122"/>
                <a:ea typeface="微软雅黑" panose="020B0503020204020204" pitchFamily="34" charset="-122"/>
              </a:rPr>
              <a:t>Question 4 &amp; 5</a:t>
            </a:r>
            <a:endParaRPr lang="zh-CN" altLang="en-US" sz="2800" b="1" dirty="0">
              <a:solidFill>
                <a:srgbClr val="157E9F"/>
              </a:solidFill>
              <a:latin typeface="微软雅黑" panose="020B0503020204020204" pitchFamily="34" charset="-122"/>
              <a:ea typeface="微软雅黑" panose="020B0503020204020204" pitchFamily="34" charset="-122"/>
            </a:endParaRPr>
          </a:p>
        </p:txBody>
      </p:sp>
      <p:sp>
        <p:nvSpPr>
          <p:cNvPr id="8" name="TextBox 18"/>
          <p:cNvSpPr txBox="1"/>
          <p:nvPr/>
        </p:nvSpPr>
        <p:spPr>
          <a:xfrm>
            <a:off x="1267159" y="2319201"/>
            <a:ext cx="4622653" cy="4013406"/>
          </a:xfrm>
          <a:prstGeom prst="rect">
            <a:avLst/>
          </a:prstGeom>
          <a:noFill/>
        </p:spPr>
        <p:txBody>
          <a:bodyPr wrap="square" rtlCol="0">
            <a:spAutoFit/>
          </a:bodyPr>
          <a:lstStyle/>
          <a:p>
            <a:pPr>
              <a:lnSpc>
                <a:spcPct val="130000"/>
              </a:lnSpc>
            </a:pPr>
            <a:r>
              <a:rPr lang="en-US" altLang="zh-CN" sz="1400" b="1" dirty="0" smtClean="0">
                <a:latin typeface="微软雅黑" panose="020B0503020204020204" pitchFamily="34" charset="-122"/>
                <a:ea typeface="微软雅黑" panose="020B0503020204020204" pitchFamily="34" charset="-122"/>
                <a:cs typeface="Levenim MT" pitchFamily="2" charset="-79"/>
              </a:rPr>
              <a:t>Reduce the number of participants:</a:t>
            </a:r>
          </a:p>
          <a:p>
            <a:pPr marL="285750" indent="-285750">
              <a:lnSpc>
                <a:spcPct val="130000"/>
              </a:lnSpc>
              <a:buFont typeface="Arial" charset="0"/>
              <a:buChar char="•"/>
            </a:pPr>
            <a:r>
              <a:rPr lang="en-US" altLang="zh-CN" sz="1400" dirty="0" smtClean="0">
                <a:latin typeface="微软雅黑" panose="020B0503020204020204" pitchFamily="34" charset="-122"/>
                <a:ea typeface="微软雅黑" panose="020B0503020204020204" pitchFamily="34" charset="-122"/>
                <a:cs typeface="Levenim MT" pitchFamily="2" charset="-79"/>
              </a:rPr>
              <a:t>Find the most representative participants.</a:t>
            </a:r>
          </a:p>
          <a:p>
            <a:pPr marL="285750" indent="-285750">
              <a:lnSpc>
                <a:spcPct val="130000"/>
              </a:lnSpc>
              <a:buFont typeface="Arial" charset="0"/>
              <a:buChar char="•"/>
            </a:pPr>
            <a:r>
              <a:rPr lang="en-US" altLang="zh-CN" sz="1400" dirty="0" smtClean="0">
                <a:latin typeface="微软雅黑" panose="020B0503020204020204" pitchFamily="34" charset="-122"/>
                <a:ea typeface="微软雅黑" panose="020B0503020204020204" pitchFamily="34" charset="-122"/>
                <a:cs typeface="Levenim MT" pitchFamily="2" charset="-79"/>
              </a:rPr>
              <a:t>Recruit the minimum effective sample size.</a:t>
            </a:r>
            <a:endParaRPr lang="en-US" altLang="zh-CN" sz="1400" dirty="0">
              <a:latin typeface="微软雅黑" panose="020B0503020204020204" pitchFamily="34" charset="-122"/>
              <a:ea typeface="微软雅黑" panose="020B0503020204020204" pitchFamily="34" charset="-122"/>
              <a:cs typeface="Levenim MT" pitchFamily="2" charset="-79"/>
            </a:endParaRPr>
          </a:p>
          <a:p>
            <a:pPr>
              <a:lnSpc>
                <a:spcPct val="130000"/>
              </a:lnSpc>
            </a:pPr>
            <a:r>
              <a:rPr lang="en-US" altLang="zh-CN" sz="1400" b="1" dirty="0" smtClean="0">
                <a:latin typeface="微软雅黑" panose="020B0503020204020204" pitchFamily="34" charset="-122"/>
                <a:ea typeface="微软雅黑" panose="020B0503020204020204" pitchFamily="34" charset="-122"/>
                <a:cs typeface="Levenim MT" pitchFamily="2" charset="-79"/>
              </a:rPr>
              <a:t>Make the interviews efficient and effective:</a:t>
            </a:r>
          </a:p>
          <a:p>
            <a:pPr marL="285750" indent="-285750">
              <a:lnSpc>
                <a:spcPct val="130000"/>
              </a:lnSpc>
              <a:buFont typeface="Arial" charset="0"/>
              <a:buChar char="•"/>
            </a:pPr>
            <a:r>
              <a:rPr lang="en-US" altLang="zh-CN" sz="1400" dirty="0" smtClean="0">
                <a:latin typeface="微软雅黑" panose="020B0503020204020204" pitchFamily="34" charset="-122"/>
                <a:ea typeface="微软雅黑" panose="020B0503020204020204" pitchFamily="34" charset="-122"/>
                <a:cs typeface="Levenim MT" pitchFamily="2" charset="-79"/>
              </a:rPr>
              <a:t>Prior research may be needed.</a:t>
            </a:r>
          </a:p>
          <a:p>
            <a:pPr marL="285750" indent="-285750">
              <a:lnSpc>
                <a:spcPct val="130000"/>
              </a:lnSpc>
              <a:buFont typeface="Arial" charset="0"/>
              <a:buChar char="•"/>
            </a:pPr>
            <a:r>
              <a:rPr lang="en-US" altLang="zh-CN" sz="1400" dirty="0" smtClean="0">
                <a:latin typeface="微软雅黑" panose="020B0503020204020204" pitchFamily="34" charset="-122"/>
                <a:ea typeface="微软雅黑" panose="020B0503020204020204" pitchFamily="34" charset="-122"/>
                <a:cs typeface="Levenim MT" pitchFamily="2" charset="-79"/>
              </a:rPr>
              <a:t>Orientation, training, rehearsal and refinement are expected.</a:t>
            </a:r>
          </a:p>
          <a:p>
            <a:pPr marL="285750" indent="-285750">
              <a:lnSpc>
                <a:spcPct val="130000"/>
              </a:lnSpc>
              <a:buFont typeface="Arial" charset="0"/>
              <a:buChar char="•"/>
            </a:pPr>
            <a:r>
              <a:rPr lang="en-US" altLang="zh-CN" sz="1400" dirty="0" smtClean="0">
                <a:latin typeface="微软雅黑" panose="020B0503020204020204" pitchFamily="34" charset="-122"/>
                <a:ea typeface="微软雅黑" panose="020B0503020204020204" pitchFamily="34" charset="-122"/>
                <a:cs typeface="Levenim MT" pitchFamily="2" charset="-79"/>
              </a:rPr>
              <a:t>Follow the standard procedures while conducting the interviews.</a:t>
            </a:r>
          </a:p>
          <a:p>
            <a:pPr marL="285750" indent="-285750">
              <a:lnSpc>
                <a:spcPct val="130000"/>
              </a:lnSpc>
              <a:buFont typeface="Arial" charset="0"/>
              <a:buChar char="•"/>
            </a:pPr>
            <a:r>
              <a:rPr lang="en-US" altLang="zh-CN" sz="1400" dirty="0" smtClean="0">
                <a:latin typeface="微软雅黑" panose="020B0503020204020204" pitchFamily="34" charset="-122"/>
                <a:ea typeface="微软雅黑" panose="020B0503020204020204" pitchFamily="34" charset="-122"/>
                <a:cs typeface="Levenim MT" pitchFamily="2" charset="-79"/>
              </a:rPr>
              <a:t>Check with the participants before the formal interview.</a:t>
            </a:r>
            <a:endParaRPr lang="en-US" altLang="zh-CN" sz="1400" dirty="0">
              <a:latin typeface="微软雅黑" panose="020B0503020204020204" pitchFamily="34" charset="-122"/>
              <a:ea typeface="微软雅黑" panose="020B0503020204020204" pitchFamily="34" charset="-122"/>
              <a:cs typeface="Levenim MT" pitchFamily="2" charset="-79"/>
            </a:endParaRPr>
          </a:p>
          <a:p>
            <a:pPr>
              <a:lnSpc>
                <a:spcPct val="130000"/>
              </a:lnSpc>
            </a:pPr>
            <a:r>
              <a:rPr lang="en-US" altLang="zh-CN" sz="1400" b="1" dirty="0" smtClean="0">
                <a:latin typeface="微软雅黑" panose="020B0503020204020204" pitchFamily="34" charset="-122"/>
                <a:ea typeface="微软雅黑" panose="020B0503020204020204" pitchFamily="34" charset="-122"/>
                <a:cs typeface="Levenim MT" pitchFamily="2" charset="-79"/>
              </a:rPr>
              <a:t>Reduce travel money:</a:t>
            </a:r>
          </a:p>
          <a:p>
            <a:pPr marL="285750" indent="-285750">
              <a:lnSpc>
                <a:spcPct val="130000"/>
              </a:lnSpc>
              <a:buFont typeface="Arial" charset="0"/>
              <a:buChar char="•"/>
            </a:pPr>
            <a:r>
              <a:rPr lang="en-US" altLang="zh-CN" sz="1400" dirty="0" smtClean="0">
                <a:latin typeface="微软雅黑" panose="020B0503020204020204" pitchFamily="34" charset="-122"/>
                <a:ea typeface="微软雅黑" panose="020B0503020204020204" pitchFamily="34" charset="-122"/>
                <a:cs typeface="Levenim MT" pitchFamily="2" charset="-79"/>
              </a:rPr>
              <a:t>Arrange the routes and choose the travel method wisely and economically.</a:t>
            </a:r>
          </a:p>
        </p:txBody>
      </p:sp>
      <p:sp>
        <p:nvSpPr>
          <p:cNvPr id="9" name="文本框 8"/>
          <p:cNvSpPr txBox="1"/>
          <p:nvPr/>
        </p:nvSpPr>
        <p:spPr>
          <a:xfrm>
            <a:off x="1267159" y="1462793"/>
            <a:ext cx="4501629" cy="830997"/>
          </a:xfrm>
          <a:prstGeom prst="rect">
            <a:avLst/>
          </a:prstGeom>
          <a:noFill/>
        </p:spPr>
        <p:txBody>
          <a:bodyPr wrap="square" rtlCol="0">
            <a:spAutoFit/>
          </a:bodyPr>
          <a:lstStyle/>
          <a:p>
            <a:r>
              <a:rPr lang="en-US" altLang="zh-CN" sz="1600" dirty="0">
                <a:solidFill>
                  <a:srgbClr val="1BA0C9"/>
                </a:solidFill>
                <a:latin typeface="微软雅黑" panose="020B0503020204020204" pitchFamily="34" charset="-122"/>
                <a:ea typeface="微软雅黑" panose="020B0503020204020204" pitchFamily="34" charset="-122"/>
              </a:rPr>
              <a:t>What ideas can you think of for reducing the time or money required to perform this research? </a:t>
            </a:r>
          </a:p>
        </p:txBody>
      </p:sp>
      <p:sp>
        <p:nvSpPr>
          <p:cNvPr id="10" name="TextBox 18"/>
          <p:cNvSpPr txBox="1"/>
          <p:nvPr/>
        </p:nvSpPr>
        <p:spPr>
          <a:xfrm>
            <a:off x="6481483" y="2879354"/>
            <a:ext cx="5378824" cy="3453253"/>
          </a:xfrm>
          <a:prstGeom prst="rect">
            <a:avLst/>
          </a:prstGeom>
          <a:noFill/>
        </p:spPr>
        <p:txBody>
          <a:bodyPr wrap="square" rtlCol="0">
            <a:spAutoFit/>
          </a:bodyPr>
          <a:lstStyle/>
          <a:p>
            <a:pPr>
              <a:lnSpc>
                <a:spcPct val="130000"/>
              </a:lnSpc>
            </a:pPr>
            <a:r>
              <a:rPr lang="en-US" altLang="zh-CN" sz="1400" b="1" dirty="0" smtClean="0">
                <a:latin typeface="微软雅黑" panose="020B0503020204020204" pitchFamily="34" charset="-122"/>
                <a:ea typeface="微软雅黑" panose="020B0503020204020204" pitchFamily="34" charset="-122"/>
                <a:cs typeface="Levenim MT" pitchFamily="2" charset="-79"/>
              </a:rPr>
              <a:t>Something regarding the person directly</a:t>
            </a:r>
          </a:p>
          <a:p>
            <a:pPr marL="171450" indent="-171450">
              <a:lnSpc>
                <a:spcPct val="130000"/>
              </a:lnSpc>
              <a:buFont typeface="Wingdings" charset="2"/>
              <a:buChar char="l"/>
            </a:pPr>
            <a:r>
              <a:rPr lang="en-US" altLang="zh-CN" sz="1400" dirty="0" smtClean="0">
                <a:latin typeface="微软雅黑" panose="020B0503020204020204" pitchFamily="34" charset="-122"/>
                <a:ea typeface="微软雅黑" panose="020B0503020204020204" pitchFamily="34" charset="-122"/>
                <a:cs typeface="Levenim MT" pitchFamily="2" charset="-79"/>
              </a:rPr>
              <a:t>Some general demographic background information, education level and career background.</a:t>
            </a:r>
          </a:p>
          <a:p>
            <a:pPr marL="171450" indent="-171450">
              <a:lnSpc>
                <a:spcPct val="130000"/>
              </a:lnSpc>
              <a:buFont typeface="Wingdings" charset="2"/>
              <a:buChar char="l"/>
            </a:pPr>
            <a:r>
              <a:rPr lang="en-US" altLang="zh-CN" sz="1400" dirty="0" smtClean="0">
                <a:latin typeface="微软雅黑" panose="020B0503020204020204" pitchFamily="34" charset="-122"/>
                <a:ea typeface="微软雅黑" panose="020B0503020204020204" pitchFamily="34" charset="-122"/>
                <a:cs typeface="Levenim MT" pitchFamily="2" charset="-79"/>
              </a:rPr>
              <a:t>How would your peers describe you?</a:t>
            </a:r>
          </a:p>
          <a:p>
            <a:pPr marL="171450" indent="-171450">
              <a:lnSpc>
                <a:spcPct val="130000"/>
              </a:lnSpc>
              <a:buFont typeface="Wingdings" charset="2"/>
              <a:buChar char="l"/>
            </a:pPr>
            <a:r>
              <a:rPr lang="en-US" altLang="zh-CN" sz="1400" dirty="0">
                <a:latin typeface="微软雅黑" panose="020B0503020204020204" pitchFamily="34" charset="-122"/>
                <a:ea typeface="微软雅黑" panose="020B0503020204020204" pitchFamily="34" charset="-122"/>
                <a:cs typeface="Levenim MT" pitchFamily="2" charset="-79"/>
              </a:rPr>
              <a:t>Who is your idol?</a:t>
            </a:r>
          </a:p>
          <a:p>
            <a:pPr>
              <a:lnSpc>
                <a:spcPct val="130000"/>
              </a:lnSpc>
            </a:pPr>
            <a:r>
              <a:rPr lang="en-US" altLang="zh-CN" sz="1400" b="1" dirty="0" smtClean="0">
                <a:latin typeface="微软雅黑" panose="020B0503020204020204" pitchFamily="34" charset="-122"/>
                <a:ea typeface="微软雅黑" panose="020B0503020204020204" pitchFamily="34" charset="-122"/>
                <a:cs typeface="Levenim MT" pitchFamily="2" charset="-79"/>
              </a:rPr>
              <a:t>Personal shopping behaviors</a:t>
            </a:r>
            <a:endParaRPr lang="en-US" altLang="zh-CN" sz="1400" b="1" dirty="0" smtClean="0">
              <a:latin typeface="微软雅黑" panose="020B0503020204020204" pitchFamily="34" charset="-122"/>
              <a:ea typeface="微软雅黑" panose="020B0503020204020204" pitchFamily="34" charset="-122"/>
              <a:cs typeface="Levenim MT" pitchFamily="2" charset="-79"/>
            </a:endParaRPr>
          </a:p>
          <a:p>
            <a:pPr marL="171450" indent="-171450">
              <a:lnSpc>
                <a:spcPct val="130000"/>
              </a:lnSpc>
              <a:buFont typeface="Wingdings" charset="2"/>
              <a:buChar char="l"/>
            </a:pPr>
            <a:r>
              <a:rPr lang="en-US" altLang="zh-CN" sz="1400" dirty="0" smtClean="0">
                <a:latin typeface="微软雅黑" panose="020B0503020204020204" pitchFamily="34" charset="-122"/>
                <a:ea typeface="微软雅黑" panose="020B0503020204020204" pitchFamily="34" charset="-122"/>
                <a:cs typeface="Levenim MT" pitchFamily="2" charset="-79"/>
              </a:rPr>
              <a:t>How do you usually make purchases? Online or offline?</a:t>
            </a:r>
          </a:p>
          <a:p>
            <a:pPr marL="171450" indent="-171450">
              <a:lnSpc>
                <a:spcPct val="130000"/>
              </a:lnSpc>
              <a:buFont typeface="Wingdings" charset="2"/>
              <a:buChar char="l"/>
            </a:pPr>
            <a:r>
              <a:rPr lang="en-US" altLang="zh-CN" sz="1400" dirty="0" smtClean="0">
                <a:latin typeface="微软雅黑" panose="020B0503020204020204" pitchFamily="34" charset="-122"/>
                <a:ea typeface="微软雅黑" panose="020B0503020204020204" pitchFamily="34" charset="-122"/>
                <a:cs typeface="Levenim MT" pitchFamily="2" charset="-79"/>
              </a:rPr>
              <a:t>How do you decide which product to buy?</a:t>
            </a:r>
          </a:p>
          <a:p>
            <a:pPr>
              <a:lnSpc>
                <a:spcPct val="130000"/>
              </a:lnSpc>
            </a:pPr>
            <a:r>
              <a:rPr lang="en-US" altLang="zh-CN" sz="1400" b="1" dirty="0" smtClean="0">
                <a:latin typeface="微软雅黑" panose="020B0503020204020204" pitchFamily="34" charset="-122"/>
                <a:ea typeface="微软雅黑" panose="020B0503020204020204" pitchFamily="34" charset="-122"/>
                <a:cs typeface="Levenim MT" pitchFamily="2" charset="-79"/>
              </a:rPr>
              <a:t>Potential user pain</a:t>
            </a:r>
            <a:r>
              <a:rPr lang="zh-CN" altLang="en-US" sz="1400" b="1" dirty="0" smtClean="0">
                <a:latin typeface="微软雅黑" panose="020B0503020204020204" pitchFamily="34" charset="-122"/>
                <a:ea typeface="微软雅黑" panose="020B0503020204020204" pitchFamily="34" charset="-122"/>
                <a:cs typeface="Levenim MT" pitchFamily="2" charset="-79"/>
              </a:rPr>
              <a:t> </a:t>
            </a:r>
            <a:r>
              <a:rPr lang="en-US" altLang="zh-CN" sz="1400" b="1" dirty="0" smtClean="0">
                <a:latin typeface="微软雅黑" panose="020B0503020204020204" pitchFamily="34" charset="-122"/>
                <a:ea typeface="微软雅黑" panose="020B0503020204020204" pitchFamily="34" charset="-122"/>
                <a:cs typeface="Levenim MT" pitchFamily="2" charset="-79"/>
              </a:rPr>
              <a:t>points</a:t>
            </a:r>
          </a:p>
          <a:p>
            <a:pPr marL="171450" indent="-171450">
              <a:lnSpc>
                <a:spcPct val="130000"/>
              </a:lnSpc>
              <a:buFont typeface="Wingdings" charset="2"/>
              <a:buChar char="l"/>
            </a:pPr>
            <a:r>
              <a:rPr lang="en-US" altLang="zh-CN" sz="1400" dirty="0">
                <a:latin typeface="微软雅黑" panose="020B0503020204020204" pitchFamily="34" charset="-122"/>
                <a:ea typeface="微软雅黑" panose="020B0503020204020204" pitchFamily="34" charset="-122"/>
                <a:cs typeface="Levenim MT" pitchFamily="2" charset="-79"/>
              </a:rPr>
              <a:t>Describe a general </a:t>
            </a:r>
            <a:r>
              <a:rPr lang="en-US" altLang="zh-CN" sz="1400" dirty="0" smtClean="0">
                <a:latin typeface="微软雅黑" panose="020B0503020204020204" pitchFamily="34" charset="-122"/>
                <a:ea typeface="微软雅黑" panose="020B0503020204020204" pitchFamily="34" charset="-122"/>
                <a:cs typeface="Levenim MT" pitchFamily="2" charset="-79"/>
              </a:rPr>
              <a:t>day of yours.</a:t>
            </a:r>
            <a:endParaRPr lang="en-US" altLang="zh-CN" sz="1400" dirty="0" smtClean="0">
              <a:latin typeface="微软雅黑" panose="020B0503020204020204" pitchFamily="34" charset="-122"/>
              <a:ea typeface="微软雅黑" panose="020B0503020204020204" pitchFamily="34" charset="-122"/>
              <a:cs typeface="Levenim MT" pitchFamily="2" charset="-79"/>
            </a:endParaRPr>
          </a:p>
          <a:p>
            <a:pPr marL="171450" indent="-171450">
              <a:lnSpc>
                <a:spcPct val="130000"/>
              </a:lnSpc>
              <a:buFont typeface="Wingdings" charset="2"/>
              <a:buChar char="l"/>
            </a:pPr>
            <a:r>
              <a:rPr lang="en-US" altLang="zh-CN" sz="1400" dirty="0" smtClean="0">
                <a:latin typeface="微软雅黑" panose="020B0503020204020204" pitchFamily="34" charset="-122"/>
                <a:ea typeface="微软雅黑" panose="020B0503020204020204" pitchFamily="34" charset="-122"/>
                <a:cs typeface="Levenim MT" pitchFamily="2" charset="-79"/>
              </a:rPr>
              <a:t>Are you content with your day? Which part is the most frustrating? How will you react to it?</a:t>
            </a:r>
            <a:endParaRPr lang="en-US" altLang="zh-CN" sz="1400" dirty="0" smtClean="0">
              <a:latin typeface="微软雅黑" panose="020B0503020204020204" pitchFamily="34" charset="-122"/>
              <a:ea typeface="微软雅黑" panose="020B0503020204020204" pitchFamily="34" charset="-122"/>
              <a:cs typeface="Levenim MT" pitchFamily="2" charset="-79"/>
            </a:endParaRPr>
          </a:p>
        </p:txBody>
      </p:sp>
      <p:sp>
        <p:nvSpPr>
          <p:cNvPr id="11" name="文本框 10"/>
          <p:cNvSpPr txBox="1"/>
          <p:nvPr/>
        </p:nvSpPr>
        <p:spPr>
          <a:xfrm>
            <a:off x="6481483" y="1462793"/>
            <a:ext cx="5378824" cy="1077218"/>
          </a:xfrm>
          <a:prstGeom prst="rect">
            <a:avLst/>
          </a:prstGeom>
          <a:noFill/>
        </p:spPr>
        <p:txBody>
          <a:bodyPr wrap="square" rtlCol="0">
            <a:spAutoFit/>
          </a:bodyPr>
          <a:lstStyle/>
          <a:p>
            <a:r>
              <a:rPr lang="en-US" altLang="zh-CN" sz="1600" dirty="0" smtClean="0">
                <a:solidFill>
                  <a:srgbClr val="1BA0C9"/>
                </a:solidFill>
                <a:latin typeface="微软雅黑" panose="020B0503020204020204" pitchFamily="34" charset="-122"/>
                <a:ea typeface="微软雅黑" panose="020B0503020204020204" pitchFamily="34" charset="-122"/>
              </a:rPr>
              <a:t>If </a:t>
            </a:r>
            <a:r>
              <a:rPr lang="en-US" altLang="zh-CN" sz="1600" dirty="0">
                <a:solidFill>
                  <a:srgbClr val="1BA0C9"/>
                </a:solidFill>
                <a:latin typeface="微软雅黑" panose="020B0503020204020204" pitchFamily="34" charset="-122"/>
                <a:ea typeface="微软雅黑" panose="020B0503020204020204" pitchFamily="34" charset="-122"/>
              </a:rPr>
              <a:t>you were conducting research for personas, what general topics would you explore with participants, regardless of the product domain? Provide some example questions for each. </a:t>
            </a:r>
          </a:p>
        </p:txBody>
      </p:sp>
      <p:sp>
        <p:nvSpPr>
          <p:cNvPr id="12" name="文本框 11"/>
          <p:cNvSpPr txBox="1"/>
          <p:nvPr/>
        </p:nvSpPr>
        <p:spPr>
          <a:xfrm>
            <a:off x="11672047" y="6400800"/>
            <a:ext cx="519954" cy="369332"/>
          </a:xfrm>
          <a:prstGeom prst="rect">
            <a:avLst/>
          </a:prstGeom>
          <a:noFill/>
        </p:spPr>
        <p:txBody>
          <a:bodyPr wrap="square" rtlCol="0">
            <a:spAutoFit/>
          </a:bodyPr>
          <a:lstStyle/>
          <a:p>
            <a:r>
              <a:rPr kumimoji="1" lang="en-US" altLang="zh-CN" dirty="0" smtClean="0"/>
              <a:t>12</a:t>
            </a:r>
            <a:endParaRPr kumimoji="1" lang="zh-CN" altLang="en-US" dirty="0"/>
          </a:p>
        </p:txBody>
      </p:sp>
    </p:spTree>
    <p:extLst>
      <p:ext uri="{BB962C8B-B14F-4D97-AF65-F5344CB8AC3E}">
        <p14:creationId xmlns:p14="http://schemas.microsoft.com/office/powerpoint/2010/main" val="663005533"/>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1"/>
            <a:ext cx="5561351" cy="6899639"/>
            <a:chOff x="0" y="-1"/>
            <a:chExt cx="5561351" cy="6899639"/>
          </a:xfrm>
        </p:grpSpPr>
        <p:sp>
          <p:nvSpPr>
            <p:cNvPr id="6" name="矩形 5"/>
            <p:cNvSpPr/>
            <p:nvPr/>
          </p:nvSpPr>
          <p:spPr>
            <a:xfrm>
              <a:off x="0" y="-1"/>
              <a:ext cx="5561351" cy="6858002"/>
            </a:xfrm>
            <a:prstGeom prst="rect">
              <a:avLst/>
            </a:prstGeom>
            <a:blipFill rotWithShape="1">
              <a:blip r:embed="rId2">
                <a:extLst>
                  <a:ext uri="{BEBA8EAE-BF5A-486C-A8C5-ECC9F3942E4B}">
                    <a14:imgProps xmlns:a14="http://schemas.microsoft.com/office/drawing/2010/main">
                      <a14:imgLayer r:embed="rId3">
                        <a14:imgEffect>
                          <a14:saturation sat="200000"/>
                        </a14:imgEffect>
                        <a14:imgEffect>
                          <a14:brightnessContrast bright="20000" contrast="-40000"/>
                        </a14:imgEffect>
                      </a14:imgLayer>
                    </a14:imgProps>
                  </a:ext>
                </a:extLst>
              </a:blip>
              <a:srcRect/>
              <a:stretch>
                <a:fillRect r="-119980"/>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0" y="-1"/>
              <a:ext cx="5561351" cy="6899639"/>
            </a:xfrm>
            <a:prstGeom prst="rect">
              <a:avLst/>
            </a:prstGeom>
            <a:solidFill>
              <a:srgbClr val="157E9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411547" y="1633936"/>
            <a:ext cx="4738255" cy="3631763"/>
          </a:xfrm>
          <a:prstGeom prst="rect">
            <a:avLst/>
          </a:prstGeom>
          <a:noFill/>
        </p:spPr>
        <p:txBody>
          <a:bodyPr wrap="square" rtlCol="0">
            <a:spAutoFit/>
          </a:bodyPr>
          <a:lstStyle/>
          <a:p>
            <a:pPr algn="ctr"/>
            <a:r>
              <a:rPr lang="en-US" altLang="zh-CN" sz="11500" dirty="0" smtClean="0">
                <a:solidFill>
                  <a:schemeClr val="bg1"/>
                </a:solidFill>
                <a:latin typeface="Arial Black" panose="020B0A04020102020204" pitchFamily="34" charset="0"/>
              </a:rPr>
              <a:t>PART      3</a:t>
            </a:r>
            <a:endParaRPr lang="zh-CN" altLang="en-US" sz="11500" dirty="0">
              <a:solidFill>
                <a:schemeClr val="bg1"/>
              </a:solidFill>
              <a:latin typeface="Arial Black" panose="020B0A04020102020204" pitchFamily="34" charset="0"/>
            </a:endParaRPr>
          </a:p>
        </p:txBody>
      </p:sp>
      <p:sp>
        <p:nvSpPr>
          <p:cNvPr id="3" name="文本框 2"/>
          <p:cNvSpPr txBox="1"/>
          <p:nvPr/>
        </p:nvSpPr>
        <p:spPr>
          <a:xfrm>
            <a:off x="6263076" y="2477611"/>
            <a:ext cx="5252932" cy="1938992"/>
          </a:xfrm>
          <a:prstGeom prst="rect">
            <a:avLst/>
          </a:prstGeom>
          <a:noFill/>
        </p:spPr>
        <p:txBody>
          <a:bodyPr wrap="square" rtlCol="0">
            <a:spAutoFit/>
          </a:bodyPr>
          <a:lstStyle/>
          <a:p>
            <a:r>
              <a:rPr lang="en-US" altLang="zh-CN" sz="6000" b="1" dirty="0">
                <a:solidFill>
                  <a:srgbClr val="157E9F"/>
                </a:solidFill>
                <a:latin typeface="Times New Roman" panose="02020603050405020304" pitchFamily="18" charset="0"/>
                <a:cs typeface="Times New Roman" panose="02020603050405020304" pitchFamily="18" charset="0"/>
              </a:rPr>
              <a:t>Conducting the Field Research </a:t>
            </a:r>
            <a:endParaRPr lang="zh-CN" altLang="en-US" sz="6000" b="1" dirty="0">
              <a:solidFill>
                <a:srgbClr val="157E9F"/>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11672047" y="6400800"/>
            <a:ext cx="519954" cy="369332"/>
          </a:xfrm>
          <a:prstGeom prst="rect">
            <a:avLst/>
          </a:prstGeom>
          <a:noFill/>
        </p:spPr>
        <p:txBody>
          <a:bodyPr wrap="square" rtlCol="0">
            <a:spAutoFit/>
          </a:bodyPr>
          <a:lstStyle/>
          <a:p>
            <a:r>
              <a:rPr kumimoji="1" lang="en-US" altLang="zh-CN" dirty="0" smtClean="0"/>
              <a:t>13</a:t>
            </a:r>
            <a:endParaRPr kumimoji="1" lang="zh-CN" altLang="en-US" dirty="0"/>
          </a:p>
        </p:txBody>
      </p:sp>
    </p:spTree>
    <p:extLst>
      <p:ext uri="{BB962C8B-B14F-4D97-AF65-F5344CB8AC3E}">
        <p14:creationId xmlns:p14="http://schemas.microsoft.com/office/powerpoint/2010/main" val="2002504594"/>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96307" y="674840"/>
            <a:ext cx="5932566" cy="523220"/>
          </a:xfrm>
          <a:prstGeom prst="rect">
            <a:avLst/>
          </a:prstGeom>
          <a:noFill/>
        </p:spPr>
        <p:txBody>
          <a:bodyPr wrap="square" rtlCol="0">
            <a:spAutoFit/>
          </a:bodyPr>
          <a:lstStyle/>
          <a:p>
            <a:r>
              <a:rPr lang="en-US" altLang="zh-CN" sz="2800" b="1" dirty="0" smtClean="0">
                <a:solidFill>
                  <a:srgbClr val="157E9F"/>
                </a:solidFill>
                <a:latin typeface="+mj-ea"/>
                <a:ea typeface="+mj-ea"/>
                <a:cs typeface="Times New Roman" panose="02020603050405020304" pitchFamily="18" charset="0"/>
              </a:rPr>
              <a:t>Interview Procedure</a:t>
            </a:r>
            <a:endParaRPr lang="zh-CN" altLang="en-US" sz="2800" b="1" dirty="0">
              <a:solidFill>
                <a:srgbClr val="157E9F"/>
              </a:solidFill>
              <a:latin typeface="+mj-ea"/>
              <a:ea typeface="+mj-ea"/>
              <a:cs typeface="Times New Roman" panose="02020603050405020304" pitchFamily="18" charset="0"/>
            </a:endParaRPr>
          </a:p>
        </p:txBody>
      </p:sp>
      <p:cxnSp>
        <p:nvCxnSpPr>
          <p:cNvPr id="6" name="直接连接符 5"/>
          <p:cNvCxnSpPr/>
          <p:nvPr/>
        </p:nvCxnSpPr>
        <p:spPr>
          <a:xfrm>
            <a:off x="1200150" y="2000250"/>
            <a:ext cx="2781300" cy="0"/>
          </a:xfrm>
          <a:prstGeom prst="line">
            <a:avLst/>
          </a:prstGeom>
          <a:ln w="38100">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724400" y="2000250"/>
            <a:ext cx="2781300" cy="0"/>
          </a:xfrm>
          <a:prstGeom prst="line">
            <a:avLst/>
          </a:prstGeom>
          <a:ln w="38100">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172450" y="2000250"/>
            <a:ext cx="2781300" cy="0"/>
          </a:xfrm>
          <a:prstGeom prst="line">
            <a:avLst/>
          </a:prstGeom>
          <a:ln w="38100">
            <a:solidFill>
              <a:srgbClr val="157E9F"/>
            </a:solidFill>
          </a:ln>
        </p:spPr>
        <p:style>
          <a:lnRef idx="1">
            <a:schemeClr val="accent1"/>
          </a:lnRef>
          <a:fillRef idx="0">
            <a:schemeClr val="accent1"/>
          </a:fillRef>
          <a:effectRef idx="0">
            <a:schemeClr val="accent1"/>
          </a:effectRef>
          <a:fontRef idx="minor">
            <a:schemeClr val="tx1"/>
          </a:fontRef>
        </p:style>
      </p:cxnSp>
      <p:sp>
        <p:nvSpPr>
          <p:cNvPr id="16" name="TextBox 18"/>
          <p:cNvSpPr txBox="1"/>
          <p:nvPr/>
        </p:nvSpPr>
        <p:spPr>
          <a:xfrm>
            <a:off x="1200150" y="2246875"/>
            <a:ext cx="2781300" cy="2012859"/>
          </a:xfrm>
          <a:prstGeom prst="rect">
            <a:avLst/>
          </a:prstGeom>
          <a:noFill/>
        </p:spPr>
        <p:txBody>
          <a:bodyPr wrap="square" rtlCol="0">
            <a:spAutoFit/>
          </a:bodyPr>
          <a:lstStyle/>
          <a:p>
            <a:pPr>
              <a:lnSpc>
                <a:spcPct val="130000"/>
              </a:lnSpc>
            </a:pPr>
            <a:r>
              <a:rPr lang="en-US" altLang="zh-CN" sz="1600" dirty="0" smtClean="0">
                <a:solidFill>
                  <a:schemeClr val="bg1">
                    <a:lumMod val="50000"/>
                  </a:schemeClr>
                </a:solidFill>
                <a:latin typeface="+mn-ea"/>
                <a:cs typeface="Times New Roman" panose="02020603050405020304" pitchFamily="18" charset="0"/>
              </a:rPr>
              <a:t>The </a:t>
            </a:r>
            <a:r>
              <a:rPr lang="en-US" altLang="zh-CN" sz="1600" dirty="0" smtClean="0">
                <a:solidFill>
                  <a:schemeClr val="bg1">
                    <a:lumMod val="50000"/>
                  </a:schemeClr>
                </a:solidFill>
                <a:latin typeface="+mn-ea"/>
                <a:cs typeface="Times New Roman" panose="02020603050405020304" pitchFamily="18" charset="0"/>
              </a:rPr>
              <a:t>ﬁrst </a:t>
            </a:r>
            <a:r>
              <a:rPr lang="en-US" altLang="zh-CN" sz="1600" dirty="0">
                <a:solidFill>
                  <a:schemeClr val="bg1">
                    <a:lumMod val="50000"/>
                  </a:schemeClr>
                </a:solidFill>
                <a:latin typeface="+mn-ea"/>
                <a:cs typeface="Times New Roman" panose="02020603050405020304" pitchFamily="18" charset="0"/>
              </a:rPr>
              <a:t>day was bit rough for Dimitri, as he tended to </a:t>
            </a:r>
            <a:r>
              <a:rPr lang="en-US" altLang="zh-CN" sz="1600" dirty="0" smtClean="0">
                <a:solidFill>
                  <a:schemeClr val="bg1">
                    <a:lumMod val="50000"/>
                  </a:schemeClr>
                </a:solidFill>
                <a:latin typeface="+mn-ea"/>
                <a:cs typeface="Times New Roman" panose="02020603050405020304" pitchFamily="18" charset="0"/>
              </a:rPr>
              <a:t>inﬂuence </a:t>
            </a:r>
            <a:r>
              <a:rPr lang="en-US" altLang="zh-CN" sz="1600" dirty="0">
                <a:solidFill>
                  <a:schemeClr val="bg1">
                    <a:lumMod val="50000"/>
                  </a:schemeClr>
                </a:solidFill>
                <a:latin typeface="+mn-ea"/>
                <a:cs typeface="Times New Roman" panose="02020603050405020304" pitchFamily="18" charset="0"/>
              </a:rPr>
              <a:t>participants with his comments and questions, so Greg had needed to explain. </a:t>
            </a:r>
            <a:endParaRPr lang="zh-CN" altLang="en-US" sz="1200" dirty="0" smtClean="0">
              <a:solidFill>
                <a:schemeClr val="bg1">
                  <a:lumMod val="50000"/>
                </a:schemeClr>
              </a:solidFill>
              <a:latin typeface="+mn-ea"/>
              <a:cs typeface="Times New Roman" panose="02020603050405020304" pitchFamily="18" charset="0"/>
            </a:endParaRPr>
          </a:p>
        </p:txBody>
      </p:sp>
      <p:sp>
        <p:nvSpPr>
          <p:cNvPr id="17" name="TextBox 18"/>
          <p:cNvSpPr txBox="1"/>
          <p:nvPr/>
        </p:nvSpPr>
        <p:spPr>
          <a:xfrm>
            <a:off x="4724400" y="2246875"/>
            <a:ext cx="2781300" cy="3613297"/>
          </a:xfrm>
          <a:prstGeom prst="rect">
            <a:avLst/>
          </a:prstGeom>
          <a:noFill/>
        </p:spPr>
        <p:txBody>
          <a:bodyPr wrap="square" rtlCol="0">
            <a:spAutoFit/>
          </a:bodyPr>
          <a:lstStyle/>
          <a:p>
            <a:pPr>
              <a:lnSpc>
                <a:spcPct val="130000"/>
              </a:lnSpc>
            </a:pPr>
            <a:r>
              <a:rPr lang="en-US" altLang="zh-CN" sz="1600" dirty="0">
                <a:solidFill>
                  <a:schemeClr val="bg1">
                    <a:lumMod val="50000"/>
                  </a:schemeClr>
                </a:solidFill>
                <a:latin typeface="+mn-ea"/>
                <a:cs typeface="Times New Roman" panose="02020603050405020304" pitchFamily="18" charset="0"/>
              </a:rPr>
              <a:t>Yoko was a </a:t>
            </a:r>
            <a:r>
              <a:rPr lang="en-US" altLang="zh-CN" sz="1600" dirty="0" smtClean="0">
                <a:solidFill>
                  <a:schemeClr val="bg1">
                    <a:lumMod val="50000"/>
                  </a:schemeClr>
                </a:solidFill>
                <a:latin typeface="+mn-ea"/>
                <a:cs typeface="Times New Roman" panose="02020603050405020304" pitchFamily="18" charset="0"/>
              </a:rPr>
              <a:t>terriﬁc person </a:t>
            </a:r>
            <a:r>
              <a:rPr lang="en-US" altLang="zh-CN" sz="1600" dirty="0">
                <a:solidFill>
                  <a:schemeClr val="bg1">
                    <a:lumMod val="50000"/>
                  </a:schemeClr>
                </a:solidFill>
                <a:latin typeface="+mn-ea"/>
                <a:cs typeface="Times New Roman" panose="02020603050405020304" pitchFamily="18" charset="0"/>
              </a:rPr>
              <a:t>to interview, </a:t>
            </a:r>
            <a:r>
              <a:rPr lang="en-US" altLang="zh-CN" sz="1600" dirty="0" smtClean="0">
                <a:solidFill>
                  <a:schemeClr val="bg1">
                    <a:lumMod val="50000"/>
                  </a:schemeClr>
                </a:solidFill>
                <a:latin typeface="+mn-ea"/>
                <a:cs typeface="Times New Roman" panose="02020603050405020304" pitchFamily="18" charset="0"/>
              </a:rPr>
              <a:t>but </a:t>
            </a:r>
            <a:r>
              <a:rPr lang="en-US" altLang="zh-CN" sz="1600" dirty="0">
                <a:solidFill>
                  <a:schemeClr val="bg1">
                    <a:lumMod val="50000"/>
                  </a:schemeClr>
                </a:solidFill>
                <a:latin typeface="+mn-ea"/>
                <a:cs typeface="Times New Roman" panose="02020603050405020304" pitchFamily="18" charset="0"/>
              </a:rPr>
              <a:t>Yoko seems to match </a:t>
            </a:r>
            <a:r>
              <a:rPr lang="en-US" altLang="zh-CN" sz="1600" dirty="0" smtClean="0">
                <a:solidFill>
                  <a:schemeClr val="bg1">
                    <a:lumMod val="50000"/>
                  </a:schemeClr>
                </a:solidFill>
                <a:latin typeface="+mn-ea"/>
                <a:cs typeface="Times New Roman" panose="02020603050405020304" pitchFamily="18" charset="0"/>
              </a:rPr>
              <a:t>their idea </a:t>
            </a:r>
            <a:r>
              <a:rPr lang="en-US" altLang="zh-CN" sz="1600" dirty="0">
                <a:solidFill>
                  <a:schemeClr val="bg1">
                    <a:lumMod val="50000"/>
                  </a:schemeClr>
                </a:solidFill>
                <a:latin typeface="+mn-ea"/>
                <a:cs typeface="Times New Roman" panose="02020603050405020304" pitchFamily="18" charset="0"/>
              </a:rPr>
              <a:t>of an ideal customer. Roberta gave her a business </a:t>
            </a:r>
            <a:r>
              <a:rPr lang="en-US" altLang="zh-CN" sz="1600" dirty="0" smtClean="0">
                <a:solidFill>
                  <a:schemeClr val="bg1">
                    <a:lumMod val="50000"/>
                  </a:schemeClr>
                </a:solidFill>
                <a:latin typeface="+mn-ea"/>
                <a:cs typeface="Times New Roman" panose="02020603050405020304" pitchFamily="18" charset="0"/>
              </a:rPr>
              <a:t>card, Yoko </a:t>
            </a:r>
            <a:r>
              <a:rPr lang="en-US" altLang="zh-CN" sz="1600" dirty="0">
                <a:solidFill>
                  <a:schemeClr val="bg1">
                    <a:lumMod val="50000"/>
                  </a:schemeClr>
                </a:solidFill>
                <a:latin typeface="+mn-ea"/>
                <a:cs typeface="Times New Roman" panose="02020603050405020304" pitchFamily="18" charset="0"/>
              </a:rPr>
              <a:t>opened Microsoft Outlook, created a new message, addressed it to her, and attached a PDF of the building plans</a:t>
            </a:r>
            <a:r>
              <a:rPr lang="en-US" altLang="zh-CN" sz="1600" dirty="0" smtClean="0">
                <a:solidFill>
                  <a:schemeClr val="bg1">
                    <a:lumMod val="50000"/>
                  </a:schemeClr>
                </a:solidFill>
                <a:latin typeface="+mn-ea"/>
                <a:cs typeface="Levenim MT" pitchFamily="2" charset="-79"/>
              </a:rPr>
              <a:t>.</a:t>
            </a:r>
            <a:endParaRPr lang="zh-CN" altLang="en-US" sz="1600" dirty="0" smtClean="0">
              <a:solidFill>
                <a:schemeClr val="bg1">
                  <a:lumMod val="50000"/>
                </a:schemeClr>
              </a:solidFill>
              <a:latin typeface="+mn-ea"/>
              <a:cs typeface="Levenim MT" pitchFamily="2" charset="-79"/>
            </a:endParaRPr>
          </a:p>
        </p:txBody>
      </p:sp>
      <p:sp>
        <p:nvSpPr>
          <p:cNvPr id="18" name="TextBox 18"/>
          <p:cNvSpPr txBox="1"/>
          <p:nvPr/>
        </p:nvSpPr>
        <p:spPr>
          <a:xfrm>
            <a:off x="8172450" y="2246875"/>
            <a:ext cx="2781300" cy="2973122"/>
          </a:xfrm>
          <a:prstGeom prst="rect">
            <a:avLst/>
          </a:prstGeom>
          <a:noFill/>
        </p:spPr>
        <p:txBody>
          <a:bodyPr wrap="square" rtlCol="0">
            <a:spAutoFit/>
          </a:bodyPr>
          <a:lstStyle/>
          <a:p>
            <a:pPr>
              <a:lnSpc>
                <a:spcPct val="130000"/>
              </a:lnSpc>
            </a:pPr>
            <a:r>
              <a:rPr lang="en-US" altLang="zh-CN" sz="1600" dirty="0">
                <a:solidFill>
                  <a:schemeClr val="bg1">
                    <a:lumMod val="50000"/>
                  </a:schemeClr>
                </a:solidFill>
                <a:latin typeface="+mn-ea"/>
                <a:cs typeface="Times New Roman" panose="02020603050405020304" pitchFamily="18" charset="0"/>
              </a:rPr>
              <a:t>S</a:t>
            </a:r>
            <a:r>
              <a:rPr lang="en-US" altLang="zh-CN" sz="1600" dirty="0" smtClean="0">
                <a:solidFill>
                  <a:schemeClr val="bg1">
                    <a:lumMod val="50000"/>
                  </a:schemeClr>
                </a:solidFill>
                <a:latin typeface="+mn-ea"/>
                <a:cs typeface="Times New Roman" panose="02020603050405020304" pitchFamily="18" charset="0"/>
              </a:rPr>
              <a:t>ecure </a:t>
            </a:r>
            <a:r>
              <a:rPr lang="en-US" altLang="zh-CN" sz="1600" dirty="0">
                <a:solidFill>
                  <a:schemeClr val="bg1">
                    <a:lumMod val="50000"/>
                  </a:schemeClr>
                </a:solidFill>
                <a:latin typeface="+mn-ea"/>
                <a:cs typeface="Times New Roman" panose="02020603050405020304" pitchFamily="18" charset="0"/>
              </a:rPr>
              <a:t>FTP server set </a:t>
            </a:r>
            <a:r>
              <a:rPr lang="en-US" altLang="zh-CN" sz="1600" dirty="0" smtClean="0">
                <a:solidFill>
                  <a:schemeClr val="bg1">
                    <a:lumMod val="50000"/>
                  </a:schemeClr>
                </a:solidFill>
                <a:latin typeface="+mn-ea"/>
                <a:cs typeface="Times New Roman" panose="02020603050405020304" pitchFamily="18" charset="0"/>
              </a:rPr>
              <a:t>only </a:t>
            </a:r>
            <a:r>
              <a:rPr lang="en-US" altLang="zh-CN" sz="1600" dirty="0">
                <a:solidFill>
                  <a:schemeClr val="bg1">
                    <a:lumMod val="50000"/>
                  </a:schemeClr>
                </a:solidFill>
                <a:latin typeface="+mn-ea"/>
                <a:cs typeface="Times New Roman" panose="02020603050405020304" pitchFamily="18" charset="0"/>
              </a:rPr>
              <a:t>times she uses it is when a </a:t>
            </a:r>
            <a:r>
              <a:rPr lang="en-US" altLang="zh-CN" sz="1600" dirty="0" smtClean="0">
                <a:solidFill>
                  <a:schemeClr val="bg1">
                    <a:lumMod val="50000"/>
                  </a:schemeClr>
                </a:solidFill>
                <a:latin typeface="+mn-ea"/>
                <a:cs typeface="Times New Roman" panose="02020603050405020304" pitchFamily="18" charset="0"/>
              </a:rPr>
              <a:t>ﬁle </a:t>
            </a:r>
            <a:r>
              <a:rPr lang="en-US" altLang="zh-CN" sz="1600" dirty="0">
                <a:solidFill>
                  <a:schemeClr val="bg1">
                    <a:lumMod val="50000"/>
                  </a:schemeClr>
                </a:solidFill>
                <a:latin typeface="+mn-ea"/>
                <a:cs typeface="Times New Roman" panose="02020603050405020304" pitchFamily="18" charset="0"/>
              </a:rPr>
              <a:t>is larger than 5 MB, which is their limit for </a:t>
            </a:r>
            <a:r>
              <a:rPr lang="en-US" altLang="zh-CN" sz="1600" dirty="0" smtClean="0">
                <a:solidFill>
                  <a:schemeClr val="bg1">
                    <a:lumMod val="50000"/>
                  </a:schemeClr>
                </a:solidFill>
                <a:latin typeface="+mn-ea"/>
                <a:cs typeface="Times New Roman" panose="02020603050405020304" pitchFamily="18" charset="0"/>
              </a:rPr>
              <a:t>attachments, </a:t>
            </a:r>
            <a:r>
              <a:rPr lang="en-US" altLang="zh-CN" sz="1600" dirty="0">
                <a:solidFill>
                  <a:schemeClr val="bg1">
                    <a:lumMod val="50000"/>
                  </a:schemeClr>
                </a:solidFill>
                <a:latin typeface="+mn-ea"/>
                <a:cs typeface="Times New Roman" panose="02020603050405020304" pitchFamily="18" charset="0"/>
              </a:rPr>
              <a:t>so does everyone </a:t>
            </a:r>
            <a:r>
              <a:rPr lang="en-US" altLang="zh-CN" sz="1600" dirty="0" smtClean="0">
                <a:solidFill>
                  <a:schemeClr val="bg1">
                    <a:lumMod val="50000"/>
                  </a:schemeClr>
                </a:solidFill>
                <a:latin typeface="+mn-ea"/>
                <a:cs typeface="Times New Roman" panose="02020603050405020304" pitchFamily="18" charset="0"/>
              </a:rPr>
              <a:t>else, a textbook </a:t>
            </a:r>
            <a:r>
              <a:rPr lang="en-US" altLang="zh-CN" sz="1600" dirty="0">
                <a:solidFill>
                  <a:schemeClr val="bg1">
                    <a:lumMod val="50000"/>
                  </a:schemeClr>
                </a:solidFill>
                <a:latin typeface="+mn-ea"/>
                <a:cs typeface="Times New Roman" panose="02020603050405020304" pitchFamily="18" charset="0"/>
              </a:rPr>
              <a:t>example of the difference between what people say and what they </a:t>
            </a:r>
            <a:r>
              <a:rPr lang="en-US" altLang="zh-CN" sz="1600" dirty="0" smtClean="0">
                <a:solidFill>
                  <a:schemeClr val="bg1">
                    <a:lumMod val="50000"/>
                  </a:schemeClr>
                </a:solidFill>
                <a:latin typeface="+mn-ea"/>
                <a:cs typeface="Times New Roman" panose="02020603050405020304" pitchFamily="18" charset="0"/>
              </a:rPr>
              <a:t>do.</a:t>
            </a:r>
            <a:endParaRPr lang="zh-CN" altLang="en-US" sz="1600" dirty="0" smtClean="0">
              <a:solidFill>
                <a:schemeClr val="bg1">
                  <a:lumMod val="50000"/>
                </a:schemeClr>
              </a:solidFill>
              <a:latin typeface="+mn-ea"/>
              <a:cs typeface="Times New Roman" panose="02020603050405020304" pitchFamily="18" charset="0"/>
            </a:endParaRPr>
          </a:p>
        </p:txBody>
      </p:sp>
      <p:sp>
        <p:nvSpPr>
          <p:cNvPr id="2" name="燕尾形 1"/>
          <p:cNvSpPr/>
          <p:nvPr/>
        </p:nvSpPr>
        <p:spPr>
          <a:xfrm>
            <a:off x="1217613" y="1622993"/>
            <a:ext cx="177800" cy="337819"/>
          </a:xfrm>
          <a:prstGeom prst="chevron">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1370013" y="1622993"/>
            <a:ext cx="177800" cy="337819"/>
          </a:xfrm>
          <a:prstGeom prst="chevron">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1522413" y="1622993"/>
            <a:ext cx="177800" cy="337819"/>
          </a:xfrm>
          <a:prstGeom prst="chevron">
            <a:avLst/>
          </a:prstGeom>
          <a:solidFill>
            <a:srgbClr val="0D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4735513" y="1622993"/>
            <a:ext cx="177800" cy="337819"/>
          </a:xfrm>
          <a:prstGeom prst="chevron">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a:off x="4887913" y="1622993"/>
            <a:ext cx="177800" cy="337819"/>
          </a:xfrm>
          <a:prstGeom prst="chevron">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燕尾形 24"/>
          <p:cNvSpPr/>
          <p:nvPr/>
        </p:nvSpPr>
        <p:spPr>
          <a:xfrm>
            <a:off x="5040313" y="1622993"/>
            <a:ext cx="177800" cy="337819"/>
          </a:xfrm>
          <a:prstGeom prst="chevron">
            <a:avLst/>
          </a:prstGeom>
          <a:solidFill>
            <a:srgbClr val="0D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燕尾形 25"/>
          <p:cNvSpPr/>
          <p:nvPr/>
        </p:nvSpPr>
        <p:spPr>
          <a:xfrm>
            <a:off x="8221663" y="1622993"/>
            <a:ext cx="177800" cy="337819"/>
          </a:xfrm>
          <a:prstGeom prst="chevron">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燕尾形 26"/>
          <p:cNvSpPr/>
          <p:nvPr/>
        </p:nvSpPr>
        <p:spPr>
          <a:xfrm>
            <a:off x="8374063" y="1622993"/>
            <a:ext cx="177800" cy="337819"/>
          </a:xfrm>
          <a:prstGeom prst="chevron">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燕尾形 27"/>
          <p:cNvSpPr/>
          <p:nvPr/>
        </p:nvSpPr>
        <p:spPr>
          <a:xfrm>
            <a:off x="8526463" y="1622993"/>
            <a:ext cx="177800" cy="337819"/>
          </a:xfrm>
          <a:prstGeom prst="chevron">
            <a:avLst/>
          </a:prstGeom>
          <a:solidFill>
            <a:srgbClr val="0D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p:cNvSpPr txBox="1"/>
          <p:nvPr/>
        </p:nvSpPr>
        <p:spPr>
          <a:xfrm>
            <a:off x="11672047" y="6400800"/>
            <a:ext cx="519954" cy="369332"/>
          </a:xfrm>
          <a:prstGeom prst="rect">
            <a:avLst/>
          </a:prstGeom>
          <a:noFill/>
        </p:spPr>
        <p:txBody>
          <a:bodyPr wrap="square" rtlCol="0">
            <a:spAutoFit/>
          </a:bodyPr>
          <a:lstStyle/>
          <a:p>
            <a:r>
              <a:rPr kumimoji="1" lang="en-US" altLang="zh-CN" dirty="0" smtClean="0"/>
              <a:t>14</a:t>
            </a:r>
            <a:endParaRPr kumimoji="1" lang="zh-CN" altLang="en-US" dirty="0"/>
          </a:p>
        </p:txBody>
      </p:sp>
    </p:spTree>
    <p:extLst>
      <p:ext uri="{BB962C8B-B14F-4D97-AF65-F5344CB8AC3E}">
        <p14:creationId xmlns:p14="http://schemas.microsoft.com/office/powerpoint/2010/main" val="730995574"/>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8"/>
          <p:cNvSpPr txBox="1"/>
          <p:nvPr/>
        </p:nvSpPr>
        <p:spPr>
          <a:xfrm>
            <a:off x="1096306" y="1635237"/>
            <a:ext cx="9560214" cy="4573560"/>
          </a:xfrm>
          <a:prstGeom prst="rect">
            <a:avLst/>
          </a:prstGeom>
          <a:noFill/>
        </p:spPr>
        <p:txBody>
          <a:bodyPr wrap="square" rtlCol="0">
            <a:spAutoFit/>
          </a:bodyPr>
          <a:lstStyle/>
          <a:p>
            <a:pPr marL="285750" indent="-285750">
              <a:lnSpc>
                <a:spcPct val="130000"/>
              </a:lnSpc>
              <a:buFont typeface="Wingdings" panose="05000000000000000000" pitchFamily="2" charset="2"/>
              <a:buChar char="l"/>
            </a:pPr>
            <a:r>
              <a:rPr lang="en-US" altLang="zh-CN" sz="2000" dirty="0" smtClean="0">
                <a:solidFill>
                  <a:schemeClr val="bg1">
                    <a:lumMod val="50000"/>
                  </a:schemeClr>
                </a:solidFill>
                <a:latin typeface="+mn-ea"/>
                <a:cs typeface="Times New Roman" panose="02020603050405020304" pitchFamily="18" charset="0"/>
              </a:rPr>
              <a:t>The personas helps the designer to get a deeper understanding of the customer.</a:t>
            </a:r>
          </a:p>
          <a:p>
            <a:pPr>
              <a:lnSpc>
                <a:spcPct val="130000"/>
              </a:lnSpc>
            </a:pPr>
            <a:endParaRPr lang="en-US" altLang="zh-CN" sz="2000" dirty="0" smtClean="0">
              <a:solidFill>
                <a:schemeClr val="bg1">
                  <a:lumMod val="50000"/>
                </a:schemeClr>
              </a:solidFill>
              <a:latin typeface="+mn-ea"/>
              <a:cs typeface="Times New Roman" panose="02020603050405020304" pitchFamily="18" charset="0"/>
            </a:endParaRPr>
          </a:p>
          <a:p>
            <a:pPr>
              <a:lnSpc>
                <a:spcPct val="130000"/>
              </a:lnSpc>
            </a:pPr>
            <a:r>
              <a:rPr lang="en-US" altLang="zh-CN" sz="1600" dirty="0" smtClean="0">
                <a:solidFill>
                  <a:schemeClr val="bg1">
                    <a:lumMod val="50000"/>
                  </a:schemeClr>
                </a:solidFill>
                <a:latin typeface="+mn-ea"/>
                <a:cs typeface="Times New Roman" panose="02020603050405020304" pitchFamily="18" charset="0"/>
              </a:rPr>
              <a:t>Greg </a:t>
            </a:r>
            <a:r>
              <a:rPr lang="en-US" altLang="zh-CN" sz="1600" dirty="0" smtClean="0">
                <a:solidFill>
                  <a:schemeClr val="bg1">
                    <a:lumMod val="50000"/>
                  </a:schemeClr>
                </a:solidFill>
                <a:latin typeface="+mn-ea"/>
                <a:cs typeface="Times New Roman" panose="02020603050405020304" pitchFamily="18" charset="0"/>
              </a:rPr>
              <a:t>criticized Dimitri of him being too honest about his thoughts, but Greg thought the same thing except he tried to ignore the presence, pretending to agree with an unsatisfying product.</a:t>
            </a:r>
          </a:p>
          <a:p>
            <a:pPr>
              <a:lnSpc>
                <a:spcPct val="130000"/>
              </a:lnSpc>
            </a:pPr>
            <a:endParaRPr lang="en-US" altLang="zh-CN" sz="1600" dirty="0">
              <a:solidFill>
                <a:schemeClr val="bg1">
                  <a:lumMod val="50000"/>
                </a:schemeClr>
              </a:solidFill>
              <a:latin typeface="+mn-ea"/>
              <a:cs typeface="Times New Roman" panose="02020603050405020304" pitchFamily="18" charset="0"/>
            </a:endParaRPr>
          </a:p>
          <a:p>
            <a:pPr>
              <a:lnSpc>
                <a:spcPct val="130000"/>
              </a:lnSpc>
            </a:pPr>
            <a:r>
              <a:rPr lang="en-US" altLang="zh-CN" sz="1600" dirty="0" smtClean="0">
                <a:solidFill>
                  <a:schemeClr val="bg1">
                    <a:lumMod val="50000"/>
                  </a:schemeClr>
                </a:solidFill>
                <a:latin typeface="+mn-ea"/>
                <a:cs typeface="Times New Roman" panose="02020603050405020304" pitchFamily="18" charset="0"/>
              </a:rPr>
              <a:t>Yoko </a:t>
            </a:r>
            <a:r>
              <a:rPr lang="en-US" altLang="zh-CN" sz="1600" dirty="0" smtClean="0">
                <a:solidFill>
                  <a:schemeClr val="bg1">
                    <a:lumMod val="50000"/>
                  </a:schemeClr>
                </a:solidFill>
                <a:latin typeface="+mn-ea"/>
                <a:cs typeface="Times New Roman" panose="02020603050405020304" pitchFamily="18" charset="0"/>
              </a:rPr>
              <a:t>was also being honest about her thoughts on the FTP security, knows that it is important to secure, but on the real circumstance, she does not use it, because email is much easier to use and of the limitation of the file’s size. Also, she does not believe someone would get their hands to a restaurant plan.</a:t>
            </a:r>
          </a:p>
          <a:p>
            <a:pPr>
              <a:lnSpc>
                <a:spcPct val="130000"/>
              </a:lnSpc>
            </a:pPr>
            <a:endParaRPr lang="en-US" altLang="zh-CN" sz="1600" dirty="0">
              <a:solidFill>
                <a:schemeClr val="bg1">
                  <a:lumMod val="50000"/>
                </a:schemeClr>
              </a:solidFill>
              <a:latin typeface="+mn-ea"/>
              <a:cs typeface="Times New Roman" panose="02020603050405020304" pitchFamily="18" charset="0"/>
            </a:endParaRPr>
          </a:p>
          <a:p>
            <a:pPr>
              <a:lnSpc>
                <a:spcPct val="130000"/>
              </a:lnSpc>
            </a:pPr>
            <a:r>
              <a:rPr lang="en-US" altLang="zh-CN" sz="1600" dirty="0" smtClean="0">
                <a:solidFill>
                  <a:schemeClr val="bg1">
                    <a:lumMod val="50000"/>
                  </a:schemeClr>
                </a:solidFill>
                <a:latin typeface="+mn-ea"/>
                <a:cs typeface="Times New Roman" panose="02020603050405020304" pitchFamily="18" charset="0"/>
              </a:rPr>
              <a:t>Point </a:t>
            </a:r>
            <a:r>
              <a:rPr lang="en-US" altLang="zh-CN" sz="1600" dirty="0">
                <a:solidFill>
                  <a:schemeClr val="bg1">
                    <a:lumMod val="50000"/>
                  </a:schemeClr>
                </a:solidFill>
                <a:latin typeface="+mn-ea"/>
                <a:cs typeface="Times New Roman" panose="02020603050405020304" pitchFamily="18" charset="0"/>
              </a:rPr>
              <a:t>being, people </a:t>
            </a:r>
            <a:r>
              <a:rPr lang="en-US" altLang="zh-CN" sz="1600" dirty="0" smtClean="0">
                <a:solidFill>
                  <a:schemeClr val="bg1">
                    <a:lumMod val="50000"/>
                  </a:schemeClr>
                </a:solidFill>
                <a:latin typeface="+mn-ea"/>
                <a:cs typeface="Times New Roman" panose="02020603050405020304" pitchFamily="18" charset="0"/>
              </a:rPr>
              <a:t>use and wants </a:t>
            </a:r>
            <a:r>
              <a:rPr lang="en-US" altLang="zh-CN" sz="1600" dirty="0">
                <a:solidFill>
                  <a:schemeClr val="bg1">
                    <a:lumMod val="50000"/>
                  </a:schemeClr>
                </a:solidFill>
                <a:latin typeface="+mn-ea"/>
                <a:cs typeface="Times New Roman" panose="02020603050405020304" pitchFamily="18" charset="0"/>
              </a:rPr>
              <a:t>things they “really” </a:t>
            </a:r>
            <a:r>
              <a:rPr lang="en-US" altLang="zh-CN" sz="1600" dirty="0" smtClean="0">
                <a:solidFill>
                  <a:schemeClr val="bg1">
                    <a:lumMod val="50000"/>
                  </a:schemeClr>
                </a:solidFill>
                <a:latin typeface="+mn-ea"/>
                <a:cs typeface="Times New Roman" panose="02020603050405020304" pitchFamily="18" charset="0"/>
              </a:rPr>
              <a:t>need for.</a:t>
            </a:r>
            <a:endParaRPr lang="en-US" altLang="zh-CN" sz="1600" dirty="0">
              <a:solidFill>
                <a:schemeClr val="bg1">
                  <a:lumMod val="50000"/>
                </a:schemeClr>
              </a:solidFill>
              <a:latin typeface="+mn-ea"/>
              <a:cs typeface="Times New Roman" panose="02020603050405020304" pitchFamily="18" charset="0"/>
            </a:endParaRPr>
          </a:p>
          <a:p>
            <a:pPr>
              <a:lnSpc>
                <a:spcPct val="130000"/>
              </a:lnSpc>
            </a:pPr>
            <a:endParaRPr lang="en-US" altLang="zh-CN" sz="2000" dirty="0">
              <a:solidFill>
                <a:schemeClr val="bg1">
                  <a:lumMod val="50000"/>
                </a:schemeClr>
              </a:solidFill>
              <a:latin typeface="+mn-ea"/>
              <a:cs typeface="Times New Roman" panose="02020603050405020304" pitchFamily="18" charset="0"/>
            </a:endParaRPr>
          </a:p>
        </p:txBody>
      </p:sp>
      <p:sp>
        <p:nvSpPr>
          <p:cNvPr id="11" name="文本框 10"/>
          <p:cNvSpPr txBox="1"/>
          <p:nvPr/>
        </p:nvSpPr>
        <p:spPr>
          <a:xfrm>
            <a:off x="1096306" y="674840"/>
            <a:ext cx="10079693" cy="523220"/>
          </a:xfrm>
          <a:prstGeom prst="rect">
            <a:avLst/>
          </a:prstGeom>
          <a:noFill/>
        </p:spPr>
        <p:txBody>
          <a:bodyPr wrap="square" rtlCol="0">
            <a:spAutoFit/>
          </a:bodyPr>
          <a:lstStyle/>
          <a:p>
            <a:r>
              <a:rPr lang="en-US" altLang="zh-CN" sz="2800" b="1" dirty="0">
                <a:solidFill>
                  <a:srgbClr val="157E9F"/>
                </a:solidFill>
                <a:latin typeface="微软雅黑" panose="020B0503020204020204" pitchFamily="34" charset="-122"/>
                <a:ea typeface="微软雅黑" panose="020B0503020204020204" pitchFamily="34" charset="-122"/>
              </a:rPr>
              <a:t>The contribution of personas and the </a:t>
            </a:r>
            <a:r>
              <a:rPr lang="en-US" altLang="zh-CN" sz="2800" b="1" dirty="0" smtClean="0">
                <a:solidFill>
                  <a:srgbClr val="157E9F"/>
                </a:solidFill>
                <a:latin typeface="微软雅黑" panose="020B0503020204020204" pitchFamily="34" charset="-122"/>
                <a:ea typeface="微软雅黑" panose="020B0503020204020204" pitchFamily="34" charset="-122"/>
              </a:rPr>
              <a:t>interview</a:t>
            </a:r>
            <a:endParaRPr lang="zh-CN" altLang="en-US" sz="2800" b="1" dirty="0">
              <a:solidFill>
                <a:srgbClr val="157E9F"/>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672047" y="6400800"/>
            <a:ext cx="519954" cy="369332"/>
          </a:xfrm>
          <a:prstGeom prst="rect">
            <a:avLst/>
          </a:prstGeom>
          <a:noFill/>
        </p:spPr>
        <p:txBody>
          <a:bodyPr wrap="square" rtlCol="0">
            <a:spAutoFit/>
          </a:bodyPr>
          <a:lstStyle/>
          <a:p>
            <a:r>
              <a:rPr kumimoji="1" lang="en-US" altLang="zh-CN" dirty="0" smtClean="0"/>
              <a:t>15</a:t>
            </a:r>
            <a:endParaRPr kumimoji="1" lang="zh-CN" altLang="en-US" dirty="0"/>
          </a:p>
        </p:txBody>
      </p:sp>
    </p:spTree>
    <p:extLst>
      <p:ext uri="{BB962C8B-B14F-4D97-AF65-F5344CB8AC3E}">
        <p14:creationId xmlns:p14="http://schemas.microsoft.com/office/powerpoint/2010/main" val="88667731"/>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117700" y="1978744"/>
            <a:ext cx="9882302" cy="830997"/>
          </a:xfrm>
          <a:prstGeom prst="rect">
            <a:avLst/>
          </a:prstGeom>
          <a:noFill/>
        </p:spPr>
        <p:txBody>
          <a:bodyPr wrap="square" rtlCol="0">
            <a:spAutoFit/>
          </a:bodyPr>
          <a:lstStyle/>
          <a:p>
            <a:r>
              <a:rPr lang="en-US" altLang="zh-CN" sz="1600" dirty="0">
                <a:solidFill>
                  <a:srgbClr val="157E9F"/>
                </a:solidFill>
                <a:latin typeface="+mn-ea"/>
                <a:cs typeface="Times New Roman" panose="02020603050405020304" pitchFamily="18" charset="0"/>
              </a:rPr>
              <a:t>You’ve just started an interview with a participant. They showed up with a list of wishes and complaints about the product you’re working on—and they only want to talk about that. How do you respond?</a:t>
            </a:r>
            <a:endParaRPr lang="zh-CN" altLang="en-US" sz="1600" dirty="0">
              <a:solidFill>
                <a:srgbClr val="157E9F"/>
              </a:solidFill>
              <a:latin typeface="+mn-ea"/>
              <a:cs typeface="Times New Roman" panose="02020603050405020304" pitchFamily="18" charset="0"/>
            </a:endParaRPr>
          </a:p>
        </p:txBody>
      </p:sp>
      <p:sp>
        <p:nvSpPr>
          <p:cNvPr id="9" name="TextBox 18"/>
          <p:cNvSpPr txBox="1"/>
          <p:nvPr/>
        </p:nvSpPr>
        <p:spPr>
          <a:xfrm>
            <a:off x="1117700" y="2892691"/>
            <a:ext cx="3936797" cy="3333220"/>
          </a:xfrm>
          <a:prstGeom prst="rect">
            <a:avLst/>
          </a:prstGeom>
          <a:noFill/>
        </p:spPr>
        <p:txBody>
          <a:bodyPr wrap="square" rtlCol="0">
            <a:spAutoFit/>
          </a:bodyPr>
          <a:lstStyle/>
          <a:p>
            <a:pPr>
              <a:lnSpc>
                <a:spcPct val="130000"/>
              </a:lnSpc>
            </a:pPr>
            <a:r>
              <a:rPr lang="en-US" altLang="zh-CN" dirty="0" smtClean="0">
                <a:solidFill>
                  <a:schemeClr val="bg1">
                    <a:lumMod val="50000"/>
                  </a:schemeClr>
                </a:solidFill>
                <a:latin typeface="+mn-ea"/>
                <a:cs typeface="Levenim MT" pitchFamily="2" charset="-79"/>
              </a:rPr>
              <a:t>As a interviewer,</a:t>
            </a:r>
          </a:p>
          <a:p>
            <a:pPr>
              <a:lnSpc>
                <a:spcPct val="130000"/>
              </a:lnSpc>
            </a:pPr>
            <a:r>
              <a:rPr lang="en-US" altLang="zh-CN" dirty="0" smtClean="0">
                <a:solidFill>
                  <a:schemeClr val="bg1">
                    <a:lumMod val="50000"/>
                  </a:schemeClr>
                </a:solidFill>
                <a:latin typeface="+mn-ea"/>
                <a:cs typeface="Levenim MT" pitchFamily="2" charset="-79"/>
              </a:rPr>
              <a:t>Dimitri: Being honest, criticize</a:t>
            </a:r>
          </a:p>
          <a:p>
            <a:pPr>
              <a:lnSpc>
                <a:spcPct val="130000"/>
              </a:lnSpc>
            </a:pPr>
            <a:r>
              <a:rPr lang="en-US" altLang="zh-CN" dirty="0" smtClean="0">
                <a:solidFill>
                  <a:schemeClr val="bg1">
                    <a:lumMod val="50000"/>
                  </a:schemeClr>
                </a:solidFill>
                <a:latin typeface="+mn-ea"/>
                <a:cs typeface="Levenim MT" pitchFamily="2" charset="-79"/>
              </a:rPr>
              <a:t>Greg: Tries to be friendly</a:t>
            </a:r>
            <a:endParaRPr lang="en-US" altLang="zh-CN" dirty="0">
              <a:solidFill>
                <a:schemeClr val="bg1">
                  <a:lumMod val="50000"/>
                </a:schemeClr>
              </a:solidFill>
              <a:latin typeface="+mn-ea"/>
              <a:cs typeface="Levenim MT" pitchFamily="2" charset="-79"/>
            </a:endParaRPr>
          </a:p>
          <a:p>
            <a:pPr>
              <a:lnSpc>
                <a:spcPct val="130000"/>
              </a:lnSpc>
            </a:pPr>
            <a:r>
              <a:rPr lang="en-US" altLang="zh-CN" dirty="0" smtClean="0">
                <a:latin typeface="+mn-ea"/>
                <a:cs typeface="Levenim MT" pitchFamily="2" charset="-79"/>
              </a:rPr>
              <a:t>I would listen carefully and answer the wishes and complaints, then explain the circumstance that we are in, behaving politely as possible. Simple as it is.</a:t>
            </a:r>
          </a:p>
          <a:p>
            <a:pPr marL="342900" indent="-342900">
              <a:lnSpc>
                <a:spcPct val="130000"/>
              </a:lnSpc>
              <a:buAutoNum type="arabicPeriod"/>
            </a:pPr>
            <a:endParaRPr lang="zh-CN" altLang="en-US"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p:txBody>
      </p:sp>
      <p:sp>
        <p:nvSpPr>
          <p:cNvPr id="10" name="文本框 6"/>
          <p:cNvSpPr txBox="1"/>
          <p:nvPr/>
        </p:nvSpPr>
        <p:spPr>
          <a:xfrm>
            <a:off x="3752681" y="716015"/>
            <a:ext cx="5646813" cy="523220"/>
          </a:xfrm>
          <a:prstGeom prst="rect">
            <a:avLst/>
          </a:prstGeom>
          <a:noFill/>
        </p:spPr>
        <p:txBody>
          <a:bodyPr wrap="square" rtlCol="0">
            <a:spAutoFit/>
          </a:bodyPr>
          <a:lstStyle/>
          <a:p>
            <a:pPr algn="ctr"/>
            <a:r>
              <a:rPr lang="en-US" altLang="zh-CN" sz="2800" b="1" dirty="0" smtClean="0">
                <a:solidFill>
                  <a:srgbClr val="157E9F"/>
                </a:solidFill>
                <a:latin typeface="微软雅黑" panose="020B0503020204020204" pitchFamily="34" charset="-122"/>
                <a:ea typeface="微软雅黑" panose="020B0503020204020204" pitchFamily="34" charset="-122"/>
              </a:rPr>
              <a:t>Question </a:t>
            </a:r>
            <a:r>
              <a:rPr lang="en-US" altLang="zh-CN" sz="2800" b="1" dirty="0" smtClean="0">
                <a:solidFill>
                  <a:srgbClr val="157E9F"/>
                </a:solidFill>
                <a:latin typeface="微软雅黑" panose="020B0503020204020204" pitchFamily="34" charset="-122"/>
                <a:ea typeface="微软雅黑" panose="020B0503020204020204" pitchFamily="34" charset="-122"/>
              </a:rPr>
              <a:t>6 </a:t>
            </a:r>
            <a:r>
              <a:rPr lang="en-US" altLang="zh-CN" sz="2800" b="1" dirty="0" smtClean="0">
                <a:solidFill>
                  <a:srgbClr val="157E9F"/>
                </a:solidFill>
                <a:latin typeface="微软雅黑" panose="020B0503020204020204" pitchFamily="34" charset="-122"/>
                <a:ea typeface="微软雅黑" panose="020B0503020204020204" pitchFamily="34" charset="-122"/>
              </a:rPr>
              <a:t>&amp; </a:t>
            </a:r>
            <a:r>
              <a:rPr lang="en-US" altLang="zh-CN" sz="2800" b="1" dirty="0" smtClean="0">
                <a:solidFill>
                  <a:srgbClr val="157E9F"/>
                </a:solidFill>
                <a:latin typeface="微软雅黑" panose="020B0503020204020204" pitchFamily="34" charset="-122"/>
                <a:ea typeface="微软雅黑" panose="020B0503020204020204" pitchFamily="34" charset="-122"/>
              </a:rPr>
              <a:t>7</a:t>
            </a:r>
            <a:endParaRPr lang="zh-CN" altLang="en-US" sz="2800" b="1" dirty="0">
              <a:solidFill>
                <a:srgbClr val="157E9F"/>
              </a:solidFill>
              <a:latin typeface="微软雅黑" panose="020B0503020204020204" pitchFamily="34" charset="-122"/>
              <a:ea typeface="微软雅黑" panose="020B0503020204020204" pitchFamily="34" charset="-122"/>
            </a:endParaRPr>
          </a:p>
        </p:txBody>
      </p:sp>
      <p:sp>
        <p:nvSpPr>
          <p:cNvPr id="11" name="文本框 7"/>
          <p:cNvSpPr txBox="1"/>
          <p:nvPr/>
        </p:nvSpPr>
        <p:spPr>
          <a:xfrm>
            <a:off x="1117700" y="1557240"/>
            <a:ext cx="9774417" cy="338554"/>
          </a:xfrm>
          <a:prstGeom prst="rect">
            <a:avLst/>
          </a:prstGeom>
          <a:noFill/>
        </p:spPr>
        <p:txBody>
          <a:bodyPr wrap="square" rtlCol="0">
            <a:spAutoFit/>
          </a:bodyPr>
          <a:lstStyle/>
          <a:p>
            <a:r>
              <a:rPr lang="en-US" altLang="zh-CN" sz="1600" dirty="0">
                <a:solidFill>
                  <a:srgbClr val="157E9F"/>
                </a:solidFill>
                <a:latin typeface="+mn-ea"/>
                <a:cs typeface="Times New Roman" panose="02020603050405020304" pitchFamily="18" charset="0"/>
              </a:rPr>
              <a:t>What if you just don’t hit it off with a participant and can’t seem to establish rapport?</a:t>
            </a:r>
            <a:endParaRPr lang="zh-CN" altLang="en-US" sz="1600" dirty="0">
              <a:solidFill>
                <a:srgbClr val="157E9F"/>
              </a:solidFill>
              <a:latin typeface="+mn-ea"/>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306" y="3050802"/>
            <a:ext cx="5715000" cy="3810000"/>
          </a:xfrm>
          <a:prstGeom prst="rect">
            <a:avLst/>
          </a:prstGeom>
        </p:spPr>
      </p:pic>
      <p:sp>
        <p:nvSpPr>
          <p:cNvPr id="7" name="文本框 6"/>
          <p:cNvSpPr txBox="1"/>
          <p:nvPr/>
        </p:nvSpPr>
        <p:spPr>
          <a:xfrm>
            <a:off x="11672047" y="6400800"/>
            <a:ext cx="519954" cy="369332"/>
          </a:xfrm>
          <a:prstGeom prst="rect">
            <a:avLst/>
          </a:prstGeom>
          <a:noFill/>
        </p:spPr>
        <p:txBody>
          <a:bodyPr wrap="square" rtlCol="0">
            <a:spAutoFit/>
          </a:bodyPr>
          <a:lstStyle/>
          <a:p>
            <a:r>
              <a:rPr kumimoji="1" lang="en-US" altLang="zh-CN" dirty="0" smtClean="0"/>
              <a:t>16</a:t>
            </a:r>
            <a:endParaRPr kumimoji="1" lang="zh-CN" altLang="en-US" dirty="0"/>
          </a:p>
        </p:txBody>
      </p:sp>
    </p:spTree>
    <p:extLst>
      <p:ext uri="{BB962C8B-B14F-4D97-AF65-F5344CB8AC3E}">
        <p14:creationId xmlns:p14="http://schemas.microsoft.com/office/powerpoint/2010/main" val="20323875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7662" y="38830"/>
            <a:ext cx="6858000" cy="6858000"/>
          </a:xfrm>
          <a:prstGeom prst="rect">
            <a:avLst/>
          </a:prstGeom>
        </p:spPr>
      </p:pic>
      <p:sp>
        <p:nvSpPr>
          <p:cNvPr id="7" name="文本框 6"/>
          <p:cNvSpPr txBox="1"/>
          <p:nvPr/>
        </p:nvSpPr>
        <p:spPr>
          <a:xfrm>
            <a:off x="4094319" y="707386"/>
            <a:ext cx="4203861" cy="523220"/>
          </a:xfrm>
          <a:prstGeom prst="rect">
            <a:avLst/>
          </a:prstGeom>
          <a:noFill/>
        </p:spPr>
        <p:txBody>
          <a:bodyPr wrap="square" rtlCol="0">
            <a:spAutoFit/>
          </a:bodyPr>
          <a:lstStyle/>
          <a:p>
            <a:pPr algn="ctr"/>
            <a:r>
              <a:rPr lang="en-US" altLang="zh-CN" sz="2800" b="1" dirty="0" smtClean="0">
                <a:solidFill>
                  <a:srgbClr val="157E9F"/>
                </a:solidFill>
                <a:latin typeface="微软雅黑" panose="020B0503020204020204" pitchFamily="34" charset="-122"/>
                <a:ea typeface="微软雅黑" panose="020B0503020204020204" pitchFamily="34" charset="-122"/>
              </a:rPr>
              <a:t>Question </a:t>
            </a:r>
            <a:r>
              <a:rPr lang="en-US" altLang="zh-CN" sz="2800" b="1" dirty="0" smtClean="0">
                <a:solidFill>
                  <a:srgbClr val="157E9F"/>
                </a:solidFill>
                <a:latin typeface="微软雅黑" panose="020B0503020204020204" pitchFamily="34" charset="-122"/>
                <a:ea typeface="微软雅黑" panose="020B0503020204020204" pitchFamily="34" charset="-122"/>
              </a:rPr>
              <a:t>8</a:t>
            </a:r>
            <a:endParaRPr lang="zh-CN" altLang="en-US" sz="2800" b="1" dirty="0">
              <a:solidFill>
                <a:srgbClr val="157E9F"/>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17701" y="1608566"/>
            <a:ext cx="5269961" cy="1477328"/>
          </a:xfrm>
          <a:prstGeom prst="rect">
            <a:avLst/>
          </a:prstGeom>
          <a:noFill/>
        </p:spPr>
        <p:txBody>
          <a:bodyPr wrap="square" rtlCol="0">
            <a:spAutoFit/>
          </a:bodyPr>
          <a:lstStyle/>
          <a:p>
            <a:r>
              <a:rPr lang="en-US" altLang="zh-CN" dirty="0">
                <a:solidFill>
                  <a:srgbClr val="157E9F"/>
                </a:solidFill>
                <a:latin typeface="+mn-ea"/>
                <a:cs typeface="Times New Roman" panose="02020603050405020304" pitchFamily="18" charset="0"/>
              </a:rPr>
              <a:t>The research team feels a pattern is emerging: that people don’t care about security as much as they were led to believe. How might they further explore and possibly </a:t>
            </a:r>
            <a:r>
              <a:rPr lang="en-US" altLang="zh-CN" dirty="0" smtClean="0">
                <a:solidFill>
                  <a:srgbClr val="157E9F"/>
                </a:solidFill>
                <a:latin typeface="+mn-ea"/>
                <a:cs typeface="Times New Roman" panose="02020603050405020304" pitchFamily="18" charset="0"/>
              </a:rPr>
              <a:t>conﬁrm </a:t>
            </a:r>
            <a:r>
              <a:rPr lang="en-US" altLang="zh-CN" dirty="0">
                <a:solidFill>
                  <a:srgbClr val="157E9F"/>
                </a:solidFill>
                <a:latin typeface="+mn-ea"/>
                <a:cs typeface="Times New Roman" panose="02020603050405020304" pitchFamily="18" charset="0"/>
              </a:rPr>
              <a:t>this in future interviews?</a:t>
            </a:r>
          </a:p>
        </p:txBody>
      </p:sp>
      <p:sp>
        <p:nvSpPr>
          <p:cNvPr id="9" name="TextBox 18"/>
          <p:cNvSpPr txBox="1"/>
          <p:nvPr/>
        </p:nvSpPr>
        <p:spPr>
          <a:xfrm>
            <a:off x="1117701" y="2808895"/>
            <a:ext cx="4576517" cy="5373779"/>
          </a:xfrm>
          <a:prstGeom prst="rect">
            <a:avLst/>
          </a:prstGeom>
          <a:noFill/>
        </p:spPr>
        <p:txBody>
          <a:bodyPr wrap="square" rtlCol="0">
            <a:spAutoFit/>
          </a:bodyPr>
          <a:lstStyle/>
          <a:p>
            <a:pPr>
              <a:lnSpc>
                <a:spcPct val="130000"/>
              </a:lnSpc>
            </a:pPr>
            <a:endParaRPr lang="en-US" altLang="zh-CN" sz="1400" dirty="0" smtClean="0">
              <a:latin typeface="Century" panose="02040604050505020304" pitchFamily="18" charset="0"/>
              <a:ea typeface="微软雅黑" panose="020B0503020204020204" pitchFamily="34" charset="-122"/>
              <a:cs typeface="Levenim MT" pitchFamily="2" charset="-79"/>
            </a:endParaRPr>
          </a:p>
          <a:p>
            <a:pPr>
              <a:lnSpc>
                <a:spcPct val="130000"/>
              </a:lnSpc>
            </a:pPr>
            <a:r>
              <a:rPr lang="en-US" altLang="zh-CN" sz="1400" dirty="0" smtClean="0">
                <a:latin typeface="+mn-ea"/>
                <a:cs typeface="Levenim MT" pitchFamily="2" charset="-79"/>
              </a:rPr>
              <a:t>As they proceed,</a:t>
            </a:r>
          </a:p>
          <a:p>
            <a:pPr marL="342900" indent="-342900">
              <a:lnSpc>
                <a:spcPct val="130000"/>
              </a:lnSpc>
              <a:buAutoNum type="arabicPeriod"/>
            </a:pPr>
            <a:r>
              <a:rPr lang="en-US" altLang="zh-CN" sz="1400" dirty="0" smtClean="0">
                <a:solidFill>
                  <a:schemeClr val="bg1">
                    <a:lumMod val="50000"/>
                  </a:schemeClr>
                </a:solidFill>
                <a:latin typeface="+mn-ea"/>
                <a:cs typeface="Levenim MT" pitchFamily="2" charset="-79"/>
              </a:rPr>
              <a:t>Ask straightly of security and ask a circumstance where speed is more important, which is the biggest reason of email usage. </a:t>
            </a:r>
          </a:p>
          <a:p>
            <a:pPr marL="342900" indent="-342900">
              <a:lnSpc>
                <a:spcPct val="130000"/>
              </a:lnSpc>
              <a:buFontTx/>
              <a:buAutoNum type="arabicPeriod"/>
            </a:pPr>
            <a:r>
              <a:rPr lang="en-US" altLang="zh-CN" sz="1400" dirty="0">
                <a:solidFill>
                  <a:schemeClr val="bg1">
                    <a:lumMod val="50000"/>
                  </a:schemeClr>
                </a:solidFill>
                <a:latin typeface="+mn-ea"/>
                <a:cs typeface="Levenim MT" pitchFamily="2" charset="-79"/>
              </a:rPr>
              <a:t>Ask how they think of the daily email (such as Yahoo, Google, etc.), then decide whether or not to ask about the security</a:t>
            </a:r>
            <a:r>
              <a:rPr lang="en-US" altLang="zh-CN" sz="1400" dirty="0" smtClean="0">
                <a:solidFill>
                  <a:schemeClr val="bg1">
                    <a:lumMod val="50000"/>
                  </a:schemeClr>
                </a:solidFill>
                <a:latin typeface="+mn-ea"/>
                <a:cs typeface="Levenim MT" pitchFamily="2" charset="-79"/>
              </a:rPr>
              <a:t>.</a:t>
            </a:r>
          </a:p>
          <a:p>
            <a:pPr>
              <a:lnSpc>
                <a:spcPct val="130000"/>
              </a:lnSpc>
            </a:pPr>
            <a:endParaRPr lang="en-US" altLang="zh-CN" sz="1400" dirty="0">
              <a:latin typeface="+mn-ea"/>
              <a:cs typeface="Levenim MT" pitchFamily="2" charset="-79"/>
            </a:endParaRPr>
          </a:p>
          <a:p>
            <a:pPr>
              <a:lnSpc>
                <a:spcPct val="130000"/>
              </a:lnSpc>
            </a:pPr>
            <a:r>
              <a:rPr lang="en-US" altLang="zh-CN" sz="1400" dirty="0" smtClean="0">
                <a:latin typeface="+mn-ea"/>
                <a:cs typeface="Levenim MT" pitchFamily="2" charset="-79"/>
              </a:rPr>
              <a:t>Roberta </a:t>
            </a:r>
            <a:r>
              <a:rPr lang="en-US" altLang="zh-CN" sz="1400" dirty="0">
                <a:latin typeface="+mn-ea"/>
                <a:cs typeface="Levenim MT" pitchFamily="2" charset="-79"/>
              </a:rPr>
              <a:t>asked as carefully as she could to not offense Yoko and found the very classic persona. Being polite is the most important part of the asking, Roberta probably will keep it her way.</a:t>
            </a:r>
          </a:p>
          <a:p>
            <a:pPr>
              <a:lnSpc>
                <a:spcPct val="130000"/>
              </a:lnSpc>
            </a:pP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a:p>
            <a:pPr marL="342900" indent="-342900">
              <a:lnSpc>
                <a:spcPct val="130000"/>
              </a:lnSpc>
              <a:buAutoNum type="arabicPeriod"/>
            </a:pP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a:p>
            <a:pPr marL="342900" indent="-342900">
              <a:lnSpc>
                <a:spcPct val="130000"/>
              </a:lnSpc>
              <a:buAutoNum type="arabicPeriod"/>
            </a:pPr>
            <a:endParaRPr lang="en-US" altLang="zh-CN"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a:p>
            <a:pPr marL="342900" indent="-342900">
              <a:lnSpc>
                <a:spcPct val="130000"/>
              </a:lnSpc>
              <a:buAutoNum type="arabicPeriod"/>
            </a:pPr>
            <a:endParaRPr lang="en-US" altLang="zh-CN"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a:p>
            <a:pPr marL="342900" indent="-342900">
              <a:lnSpc>
                <a:spcPct val="130000"/>
              </a:lnSpc>
              <a:buAutoNum type="arabicPeriod"/>
            </a:pPr>
            <a:endParaRPr lang="zh-CN" altLang="en-US"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p:txBody>
      </p:sp>
      <p:sp>
        <p:nvSpPr>
          <p:cNvPr id="6" name="文本框 5"/>
          <p:cNvSpPr txBox="1"/>
          <p:nvPr/>
        </p:nvSpPr>
        <p:spPr>
          <a:xfrm>
            <a:off x="11672047" y="6400800"/>
            <a:ext cx="519954" cy="369332"/>
          </a:xfrm>
          <a:prstGeom prst="rect">
            <a:avLst/>
          </a:prstGeom>
          <a:noFill/>
        </p:spPr>
        <p:txBody>
          <a:bodyPr wrap="square" rtlCol="0">
            <a:spAutoFit/>
          </a:bodyPr>
          <a:lstStyle/>
          <a:p>
            <a:r>
              <a:rPr kumimoji="1" lang="en-US" altLang="zh-CN" dirty="0" smtClean="0"/>
              <a:t>17</a:t>
            </a:r>
            <a:endParaRPr kumimoji="1" lang="zh-CN" altLang="en-US" dirty="0"/>
          </a:p>
        </p:txBody>
      </p:sp>
    </p:spTree>
    <p:extLst>
      <p:ext uri="{BB962C8B-B14F-4D97-AF65-F5344CB8AC3E}">
        <p14:creationId xmlns:p14="http://schemas.microsoft.com/office/powerpoint/2010/main" val="462596440"/>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1"/>
            <a:ext cx="5561351" cy="6899639"/>
            <a:chOff x="0" y="-1"/>
            <a:chExt cx="5561351" cy="6899639"/>
          </a:xfrm>
        </p:grpSpPr>
        <p:sp>
          <p:nvSpPr>
            <p:cNvPr id="6" name="矩形 5"/>
            <p:cNvSpPr/>
            <p:nvPr/>
          </p:nvSpPr>
          <p:spPr>
            <a:xfrm>
              <a:off x="0" y="-1"/>
              <a:ext cx="5561351" cy="6858002"/>
            </a:xfrm>
            <a:prstGeom prst="rect">
              <a:avLst/>
            </a:prstGeom>
            <a:blipFill rotWithShape="1">
              <a:blip r:embed="rId2">
                <a:extLst>
                  <a:ext uri="{BEBA8EAE-BF5A-486C-A8C5-ECC9F3942E4B}">
                    <a14:imgProps xmlns:a14="http://schemas.microsoft.com/office/drawing/2010/main">
                      <a14:imgLayer r:embed="rId3">
                        <a14:imgEffect>
                          <a14:saturation sat="200000"/>
                        </a14:imgEffect>
                        <a14:imgEffect>
                          <a14:brightnessContrast bright="20000" contrast="-40000"/>
                        </a14:imgEffect>
                      </a14:imgLayer>
                    </a14:imgProps>
                  </a:ext>
                </a:extLst>
              </a:blip>
              <a:srcRect/>
              <a:stretch>
                <a:fillRect r="-119980"/>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5" name="矩形 4"/>
            <p:cNvSpPr/>
            <p:nvPr/>
          </p:nvSpPr>
          <p:spPr>
            <a:xfrm>
              <a:off x="0" y="-1"/>
              <a:ext cx="5561351" cy="6899639"/>
            </a:xfrm>
            <a:prstGeom prst="rect">
              <a:avLst/>
            </a:prstGeom>
            <a:solidFill>
              <a:srgbClr val="157E9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grpSp>
      <p:sp>
        <p:nvSpPr>
          <p:cNvPr id="2" name="文本框 1"/>
          <p:cNvSpPr txBox="1"/>
          <p:nvPr/>
        </p:nvSpPr>
        <p:spPr>
          <a:xfrm>
            <a:off x="411547" y="1633936"/>
            <a:ext cx="4738255" cy="3631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500" b="0" i="0" u="none" strike="noStrike" kern="1200" cap="none" spc="0" normalizeH="0" baseline="0" noProof="0" dirty="0" smtClean="0">
                <a:ln>
                  <a:noFill/>
                </a:ln>
                <a:solidFill>
                  <a:prstClr val="white"/>
                </a:solidFill>
                <a:effectLst/>
                <a:uLnTx/>
                <a:uFillTx/>
                <a:latin typeface="Arial Black" panose="020B0A04020102020204" pitchFamily="34" charset="0"/>
                <a:ea typeface="微软雅黑"/>
                <a:cs typeface="+mn-cs"/>
              </a:rPr>
              <a:t>PART      4</a:t>
            </a:r>
            <a:endParaRPr kumimoji="0" lang="zh-CN" altLang="en-US" sz="11500" b="0" i="0" u="none" strike="noStrike" kern="1200" cap="none" spc="0" normalizeH="0" baseline="0" noProof="0" dirty="0">
              <a:ln>
                <a:noFill/>
              </a:ln>
              <a:solidFill>
                <a:prstClr val="white"/>
              </a:solidFill>
              <a:effectLst/>
              <a:uLnTx/>
              <a:uFillTx/>
              <a:latin typeface="Arial Black" panose="020B0A04020102020204" pitchFamily="34" charset="0"/>
              <a:ea typeface="微软雅黑"/>
              <a:cs typeface="+mn-cs"/>
            </a:endParaRPr>
          </a:p>
        </p:txBody>
      </p:sp>
      <p:sp>
        <p:nvSpPr>
          <p:cNvPr id="3" name="文本框 2"/>
          <p:cNvSpPr txBox="1"/>
          <p:nvPr/>
        </p:nvSpPr>
        <p:spPr>
          <a:xfrm>
            <a:off x="6761017" y="2235200"/>
            <a:ext cx="4590473"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smtClean="0">
                <a:ln>
                  <a:noFill/>
                </a:ln>
                <a:solidFill>
                  <a:srgbClr val="157E9F"/>
                </a:solidFill>
                <a:effectLst/>
                <a:uLnTx/>
                <a:uFillTx/>
                <a:latin typeface="Times New Roman" charset="0"/>
                <a:ea typeface="Times New Roman" charset="0"/>
                <a:cs typeface="Times New Roman" charset="0"/>
              </a:rPr>
              <a:t>Developing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smtClean="0">
                <a:ln>
                  <a:noFill/>
                </a:ln>
                <a:solidFill>
                  <a:srgbClr val="157E9F"/>
                </a:solidFill>
                <a:effectLst/>
                <a:uLnTx/>
                <a:uFillTx/>
                <a:latin typeface="Times New Roman" charset="0"/>
                <a:ea typeface="Times New Roman" charset="0"/>
                <a:cs typeface="Times New Roman" charset="0"/>
              </a:rPr>
              <a:t>the </a:t>
            </a:r>
            <a:r>
              <a:rPr kumimoji="0" lang="en-US" altLang="zh-CN" sz="6000" b="1" i="0" u="none" strike="noStrike" kern="1200" cap="none" spc="0" normalizeH="0" baseline="0" noProof="0" dirty="0">
                <a:ln>
                  <a:noFill/>
                </a:ln>
                <a:solidFill>
                  <a:srgbClr val="157E9F"/>
                </a:solidFill>
                <a:effectLst/>
                <a:uLnTx/>
                <a:uFillTx/>
                <a:latin typeface="Times New Roman" charset="0"/>
                <a:ea typeface="Times New Roman" charset="0"/>
                <a:cs typeface="Times New Roman" charset="0"/>
              </a:rPr>
              <a:t>Personas</a:t>
            </a:r>
            <a:endParaRPr kumimoji="0" lang="zh-CN" altLang="en-US" sz="6000" b="1" i="0" u="none" strike="noStrike" kern="1200" cap="none" spc="0" normalizeH="0" baseline="0" noProof="0" dirty="0">
              <a:ln>
                <a:noFill/>
              </a:ln>
              <a:solidFill>
                <a:srgbClr val="157E9F"/>
              </a:solidFill>
              <a:effectLst/>
              <a:uLnTx/>
              <a:uFillTx/>
              <a:latin typeface="Times New Roman" charset="0"/>
              <a:ea typeface="Times New Roman" charset="0"/>
              <a:cs typeface="Times New Roman" charset="0"/>
            </a:endParaRPr>
          </a:p>
        </p:txBody>
      </p:sp>
      <p:sp>
        <p:nvSpPr>
          <p:cNvPr id="7" name="文本框 6"/>
          <p:cNvSpPr txBox="1"/>
          <p:nvPr/>
        </p:nvSpPr>
        <p:spPr>
          <a:xfrm>
            <a:off x="11672047" y="6400800"/>
            <a:ext cx="519954" cy="369332"/>
          </a:xfrm>
          <a:prstGeom prst="rect">
            <a:avLst/>
          </a:prstGeom>
          <a:noFill/>
        </p:spPr>
        <p:txBody>
          <a:bodyPr wrap="square" rtlCol="0">
            <a:spAutoFit/>
          </a:bodyPr>
          <a:lstStyle/>
          <a:p>
            <a:r>
              <a:rPr kumimoji="1" lang="en-US" altLang="zh-CN" dirty="0" smtClean="0"/>
              <a:t>18</a:t>
            </a:r>
            <a:endParaRPr kumimoji="1" lang="zh-CN" altLang="en-US" dirty="0"/>
          </a:p>
        </p:txBody>
      </p:sp>
    </p:spTree>
    <p:extLst>
      <p:ext uri="{BB962C8B-B14F-4D97-AF65-F5344CB8AC3E}">
        <p14:creationId xmlns:p14="http://schemas.microsoft.com/office/powerpoint/2010/main" val="543936535"/>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1"/>
            <a:ext cx="5561351" cy="6899639"/>
            <a:chOff x="0" y="-1"/>
            <a:chExt cx="5561351" cy="6899639"/>
          </a:xfrm>
        </p:grpSpPr>
        <p:sp>
          <p:nvSpPr>
            <p:cNvPr id="6" name="矩形 5"/>
            <p:cNvSpPr/>
            <p:nvPr/>
          </p:nvSpPr>
          <p:spPr>
            <a:xfrm>
              <a:off x="0" y="-1"/>
              <a:ext cx="5561351" cy="6858002"/>
            </a:xfrm>
            <a:prstGeom prst="rect">
              <a:avLst/>
            </a:prstGeom>
            <a:blipFill rotWithShape="1">
              <a:blip r:embed="rId2">
                <a:extLst>
                  <a:ext uri="{BEBA8EAE-BF5A-486C-A8C5-ECC9F3942E4B}">
                    <a14:imgProps xmlns:a14="http://schemas.microsoft.com/office/drawing/2010/main">
                      <a14:imgLayer r:embed="rId3">
                        <a14:imgEffect>
                          <a14:saturation sat="200000"/>
                        </a14:imgEffect>
                        <a14:imgEffect>
                          <a14:brightnessContrast bright="20000" contrast="-40000"/>
                        </a14:imgEffect>
                      </a14:imgLayer>
                    </a14:imgProps>
                  </a:ext>
                </a:extLst>
              </a:blip>
              <a:srcRect/>
              <a:stretch>
                <a:fillRect r="-119980"/>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0" y="-1"/>
              <a:ext cx="5561351" cy="6899639"/>
            </a:xfrm>
            <a:prstGeom prst="rect">
              <a:avLst/>
            </a:prstGeom>
            <a:solidFill>
              <a:srgbClr val="157E9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411547" y="1633936"/>
            <a:ext cx="4738255" cy="3631763"/>
          </a:xfrm>
          <a:prstGeom prst="rect">
            <a:avLst/>
          </a:prstGeom>
          <a:noFill/>
        </p:spPr>
        <p:txBody>
          <a:bodyPr wrap="square" rtlCol="0">
            <a:spAutoFit/>
          </a:bodyPr>
          <a:lstStyle/>
          <a:p>
            <a:pPr algn="ctr"/>
            <a:r>
              <a:rPr lang="en-US" altLang="zh-CN" sz="11500" dirty="0" smtClean="0">
                <a:solidFill>
                  <a:schemeClr val="bg1"/>
                </a:solidFill>
                <a:latin typeface="Arial Black" panose="020B0A04020102020204" pitchFamily="34" charset="0"/>
              </a:rPr>
              <a:t>PART      </a:t>
            </a:r>
            <a:r>
              <a:rPr lang="en-US" altLang="zh-CN" sz="11500" dirty="0">
                <a:solidFill>
                  <a:schemeClr val="bg1"/>
                </a:solidFill>
                <a:latin typeface="Arial Black" panose="020B0A04020102020204" pitchFamily="34" charset="0"/>
              </a:rPr>
              <a:t>1</a:t>
            </a:r>
            <a:endParaRPr lang="zh-CN" altLang="en-US" sz="11500" dirty="0">
              <a:solidFill>
                <a:schemeClr val="bg1"/>
              </a:solidFill>
              <a:latin typeface="Arial Black" panose="020B0A04020102020204" pitchFamily="34" charset="0"/>
            </a:endParaRPr>
          </a:p>
        </p:txBody>
      </p:sp>
      <p:sp>
        <p:nvSpPr>
          <p:cNvPr id="3" name="文本框 2"/>
          <p:cNvSpPr txBox="1"/>
          <p:nvPr/>
        </p:nvSpPr>
        <p:spPr>
          <a:xfrm>
            <a:off x="6761017" y="2235200"/>
            <a:ext cx="4590473" cy="2862322"/>
          </a:xfrm>
          <a:prstGeom prst="rect">
            <a:avLst/>
          </a:prstGeom>
          <a:noFill/>
        </p:spPr>
        <p:txBody>
          <a:bodyPr wrap="square" rtlCol="0">
            <a:spAutoFit/>
          </a:bodyPr>
          <a:lstStyle/>
          <a:p>
            <a:r>
              <a:rPr lang="en-US" altLang="zh-CN" sz="6000" b="1" dirty="0" smtClean="0">
                <a:solidFill>
                  <a:srgbClr val="157E9F"/>
                </a:solidFill>
                <a:latin typeface="Times New Roman" charset="0"/>
                <a:ea typeface="Times New Roman" charset="0"/>
                <a:cs typeface="Times New Roman" charset="0"/>
              </a:rPr>
              <a:t>Introducing the Idea of Personas</a:t>
            </a:r>
            <a:endParaRPr lang="zh-CN" altLang="en-US" sz="6000" b="1" dirty="0">
              <a:solidFill>
                <a:srgbClr val="157E9F"/>
              </a:solidFill>
              <a:latin typeface="Times New Roman" charset="0"/>
              <a:ea typeface="Times New Roman" charset="0"/>
              <a:cs typeface="Times New Roman" charset="0"/>
            </a:endParaRPr>
          </a:p>
        </p:txBody>
      </p:sp>
      <p:sp>
        <p:nvSpPr>
          <p:cNvPr id="4" name="文本框 3"/>
          <p:cNvSpPr txBox="1"/>
          <p:nvPr/>
        </p:nvSpPr>
        <p:spPr>
          <a:xfrm>
            <a:off x="11672047" y="6400800"/>
            <a:ext cx="519954" cy="369332"/>
          </a:xfrm>
          <a:prstGeom prst="rect">
            <a:avLst/>
          </a:prstGeom>
          <a:noFill/>
        </p:spPr>
        <p:txBody>
          <a:bodyPr wrap="square" rtlCol="0">
            <a:spAutoFit/>
          </a:bodyPr>
          <a:lstStyle/>
          <a:p>
            <a:r>
              <a:rPr kumimoji="1" lang="en-US" altLang="zh-CN" smtClean="0"/>
              <a:t>1</a:t>
            </a:r>
            <a:endParaRPr kumimoji="1" lang="zh-CN" altLang="en-US" dirty="0"/>
          </a:p>
        </p:txBody>
      </p:sp>
    </p:spTree>
    <p:extLst>
      <p:ext uri="{BB962C8B-B14F-4D97-AF65-F5344CB8AC3E}">
        <p14:creationId xmlns:p14="http://schemas.microsoft.com/office/powerpoint/2010/main" val="1911698715"/>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9261" y="907989"/>
            <a:ext cx="10182379" cy="539812"/>
          </a:xfrm>
        </p:spPr>
        <p:txBody>
          <a:bodyPr/>
          <a:lstStyle/>
          <a:p>
            <a:r>
              <a:rPr lang="en-US" altLang="zh-CN" b="1" dirty="0" smtClean="0">
                <a:solidFill>
                  <a:schemeClr val="bg1"/>
                </a:solidFill>
                <a:latin typeface="微软雅黑" panose="020B0503020204020204" pitchFamily="34" charset="-122"/>
                <a:ea typeface="微软雅黑" panose="020B0503020204020204" pitchFamily="34" charset="-122"/>
              </a:rPr>
              <a:t>Process of Surfacing Patterns and Identifying Personas</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1077319" y="2403995"/>
            <a:ext cx="2127758" cy="1632726"/>
          </a:xfrm>
          <a:prstGeom prst="rect">
            <a:avLst/>
          </a:prstGeom>
          <a:blipFill rotWithShape="1">
            <a:blip r:embed="rId2"/>
            <a:stretch>
              <a:fillRect/>
            </a:stretch>
          </a:blip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6410154" y="2403995"/>
            <a:ext cx="2127758" cy="1632726"/>
          </a:xfrm>
          <a:prstGeom prst="rect">
            <a:avLst/>
          </a:prstGeom>
          <a:blipFill rotWithShape="1">
            <a:blip r:embed="rId3"/>
            <a:stretch>
              <a:fillRect/>
            </a:stretch>
          </a:blip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3746425" y="2403995"/>
            <a:ext cx="2127758" cy="1632726"/>
          </a:xfrm>
          <a:prstGeom prst="rect">
            <a:avLst/>
          </a:prstGeom>
          <a:blipFill rotWithShape="1">
            <a:blip r:embed="rId4"/>
            <a:stretch>
              <a:fillRect/>
            </a:stretch>
          </a:blip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9073883" y="2403995"/>
            <a:ext cx="2127758" cy="1632726"/>
          </a:xfrm>
          <a:prstGeom prst="rect">
            <a:avLst/>
          </a:prstGeom>
          <a:blipFill rotWithShape="1">
            <a:blip r:embed="rId5"/>
            <a:stretch>
              <a:fillRect/>
            </a:stretch>
          </a:blip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TextBox 18"/>
          <p:cNvSpPr txBox="1"/>
          <p:nvPr/>
        </p:nvSpPr>
        <p:spPr>
          <a:xfrm>
            <a:off x="1019262" y="5640585"/>
            <a:ext cx="2406110" cy="812530"/>
          </a:xfrm>
          <a:prstGeom prst="rect">
            <a:avLst/>
          </a:prstGeom>
          <a:noFill/>
        </p:spPr>
        <p:txBody>
          <a:bodyPr wrap="square" rtlCol="0">
            <a:spAutoFit/>
          </a:bodyPr>
          <a:lstStyle/>
          <a:p>
            <a:pPr defTabSz="914400">
              <a:lnSpc>
                <a:spcPct val="130000"/>
              </a:lnSpc>
            </a:pPr>
            <a:r>
              <a:rPr lang="en-US" altLang="zh-CN" sz="1200" dirty="0" smtClean="0">
                <a:solidFill>
                  <a:srgbClr val="157E9F"/>
                </a:solidFill>
                <a:latin typeface="+mn-ea"/>
                <a:cs typeface="Levenim MT" pitchFamily="2" charset="-79"/>
              </a:rPr>
              <a:t>Capture only those things that are critical to understanding what makes participants tick.</a:t>
            </a:r>
            <a:endParaRPr lang="zh-CN" altLang="en-US" sz="1200" dirty="0">
              <a:solidFill>
                <a:srgbClr val="157E9F"/>
              </a:solidFill>
              <a:latin typeface="+mn-ea"/>
              <a:cs typeface="Levenim MT" pitchFamily="2" charset="-79"/>
            </a:endParaRPr>
          </a:p>
        </p:txBody>
      </p:sp>
      <p:sp>
        <p:nvSpPr>
          <p:cNvPr id="8" name="文本框 7"/>
          <p:cNvSpPr txBox="1"/>
          <p:nvPr/>
        </p:nvSpPr>
        <p:spPr>
          <a:xfrm>
            <a:off x="1062805" y="4750189"/>
            <a:ext cx="2406110" cy="830997"/>
          </a:xfrm>
          <a:prstGeom prst="rect">
            <a:avLst/>
          </a:prstGeom>
          <a:noFill/>
        </p:spPr>
        <p:txBody>
          <a:bodyPr wrap="square" rtlCol="0">
            <a:spAutoFit/>
          </a:bodyPr>
          <a:lstStyle/>
          <a:p>
            <a:r>
              <a:rPr lang="en-US" altLang="zh-CN" sz="1600" b="1" dirty="0" smtClean="0">
                <a:solidFill>
                  <a:srgbClr val="157E9F"/>
                </a:solidFill>
                <a:latin typeface="微软雅黑" panose="020B0503020204020204" pitchFamily="34" charset="-122"/>
                <a:ea typeface="微软雅黑" panose="020B0503020204020204" pitchFamily="34" charset="-122"/>
              </a:rPr>
              <a:t>Step 1 </a:t>
            </a:r>
          </a:p>
          <a:p>
            <a:r>
              <a:rPr lang="en-US" altLang="zh-CN" sz="1600" b="1" dirty="0" smtClean="0">
                <a:solidFill>
                  <a:srgbClr val="157E9F"/>
                </a:solidFill>
                <a:latin typeface="微软雅黑" panose="020B0503020204020204" pitchFamily="34" charset="-122"/>
                <a:ea typeface="微软雅黑" panose="020B0503020204020204" pitchFamily="34" charset="-122"/>
              </a:rPr>
              <a:t>Compile a master list of observations</a:t>
            </a:r>
            <a:endParaRPr lang="zh-CN" altLang="en-US" sz="1600" b="1" dirty="0">
              <a:solidFill>
                <a:srgbClr val="157E9F"/>
              </a:solidFill>
              <a:latin typeface="微软雅黑" panose="020B0503020204020204" pitchFamily="34" charset="-122"/>
              <a:ea typeface="微软雅黑" panose="020B0503020204020204" pitchFamily="34" charset="-122"/>
            </a:endParaRPr>
          </a:p>
        </p:txBody>
      </p:sp>
      <p:sp>
        <p:nvSpPr>
          <p:cNvPr id="9" name="TextBox 18"/>
          <p:cNvSpPr txBox="1"/>
          <p:nvPr/>
        </p:nvSpPr>
        <p:spPr>
          <a:xfrm>
            <a:off x="3741047" y="5640585"/>
            <a:ext cx="2406110" cy="1052596"/>
          </a:xfrm>
          <a:prstGeom prst="rect">
            <a:avLst/>
          </a:prstGeom>
          <a:noFill/>
        </p:spPr>
        <p:txBody>
          <a:bodyPr wrap="square" rtlCol="0">
            <a:spAutoFit/>
          </a:bodyPr>
          <a:lstStyle/>
          <a:p>
            <a:pPr defTabSz="914400">
              <a:lnSpc>
                <a:spcPct val="130000"/>
              </a:lnSpc>
            </a:pPr>
            <a:r>
              <a:rPr lang="en-US" altLang="zh-CN" sz="1200" dirty="0" smtClean="0">
                <a:solidFill>
                  <a:srgbClr val="157E9F"/>
                </a:solidFill>
                <a:latin typeface="+mn-ea"/>
                <a:cs typeface="Levenim MT" pitchFamily="2" charset="-79"/>
              </a:rPr>
              <a:t>Look for items that represent people’s overall goals to create categories about the same topic.</a:t>
            </a:r>
            <a:endParaRPr lang="zh-CN" altLang="en-US" sz="1200" dirty="0">
              <a:solidFill>
                <a:srgbClr val="157E9F"/>
              </a:solidFill>
              <a:latin typeface="+mn-ea"/>
              <a:cs typeface="Levenim MT" pitchFamily="2" charset="-79"/>
            </a:endParaRPr>
          </a:p>
        </p:txBody>
      </p:sp>
      <p:sp>
        <p:nvSpPr>
          <p:cNvPr id="10" name="文本框 9"/>
          <p:cNvSpPr txBox="1"/>
          <p:nvPr/>
        </p:nvSpPr>
        <p:spPr>
          <a:xfrm>
            <a:off x="3789968" y="4750189"/>
            <a:ext cx="2478682" cy="830997"/>
          </a:xfrm>
          <a:prstGeom prst="rect">
            <a:avLst/>
          </a:prstGeom>
          <a:noFill/>
        </p:spPr>
        <p:txBody>
          <a:bodyPr wrap="square" rtlCol="0">
            <a:spAutoFit/>
          </a:bodyPr>
          <a:lstStyle/>
          <a:p>
            <a:r>
              <a:rPr lang="en-US" altLang="zh-CN" sz="1600" b="1" dirty="0" smtClean="0">
                <a:solidFill>
                  <a:srgbClr val="157E9F"/>
                </a:solidFill>
                <a:latin typeface="微软雅黑" panose="020B0503020204020204" pitchFamily="34" charset="-122"/>
                <a:ea typeface="微软雅黑" panose="020B0503020204020204" pitchFamily="34" charset="-122"/>
              </a:rPr>
              <a:t>Step 2</a:t>
            </a:r>
          </a:p>
          <a:p>
            <a:r>
              <a:rPr lang="en-US" altLang="zh-CN" sz="1600" b="1" dirty="0" smtClean="0">
                <a:solidFill>
                  <a:srgbClr val="157E9F"/>
                </a:solidFill>
                <a:latin typeface="微软雅黑" panose="020B0503020204020204" pitchFamily="34" charset="-122"/>
                <a:ea typeface="微软雅黑" panose="020B0503020204020204" pitchFamily="34" charset="-122"/>
              </a:rPr>
              <a:t>Arrange Observations Into Categories</a:t>
            </a:r>
            <a:endParaRPr lang="zh-CN" altLang="en-US" sz="1600" b="1" dirty="0">
              <a:solidFill>
                <a:srgbClr val="157E9F"/>
              </a:solidFill>
              <a:latin typeface="微软雅黑" panose="020B0503020204020204" pitchFamily="34" charset="-122"/>
              <a:ea typeface="微软雅黑" panose="020B0503020204020204" pitchFamily="34" charset="-122"/>
            </a:endParaRPr>
          </a:p>
        </p:txBody>
      </p:sp>
      <p:sp>
        <p:nvSpPr>
          <p:cNvPr id="11" name="TextBox 18"/>
          <p:cNvSpPr txBox="1"/>
          <p:nvPr/>
        </p:nvSpPr>
        <p:spPr>
          <a:xfrm>
            <a:off x="6517131" y="5640585"/>
            <a:ext cx="2406110" cy="812530"/>
          </a:xfrm>
          <a:prstGeom prst="rect">
            <a:avLst/>
          </a:prstGeom>
          <a:noFill/>
        </p:spPr>
        <p:txBody>
          <a:bodyPr wrap="square" rtlCol="0">
            <a:spAutoFit/>
          </a:bodyPr>
          <a:lstStyle/>
          <a:p>
            <a:pPr defTabSz="914400">
              <a:lnSpc>
                <a:spcPct val="130000"/>
              </a:lnSpc>
            </a:pPr>
            <a:r>
              <a:rPr lang="en-US" altLang="zh-CN" sz="1200" dirty="0" smtClean="0">
                <a:solidFill>
                  <a:srgbClr val="157E9F"/>
                </a:solidFill>
                <a:latin typeface="+mn-ea"/>
                <a:cs typeface="Levenim MT" pitchFamily="2" charset="-79"/>
              </a:rPr>
              <a:t>Identify the specific findings that eventually make up personas.</a:t>
            </a:r>
            <a:endParaRPr lang="zh-CN" altLang="en-US" sz="1000" dirty="0">
              <a:solidFill>
                <a:srgbClr val="157E9F"/>
              </a:solidFill>
              <a:latin typeface="+mn-ea"/>
              <a:cs typeface="Levenim MT" pitchFamily="2" charset="-79"/>
            </a:endParaRPr>
          </a:p>
        </p:txBody>
      </p:sp>
      <p:sp>
        <p:nvSpPr>
          <p:cNvPr id="12" name="文本框 11"/>
          <p:cNvSpPr txBox="1"/>
          <p:nvPr/>
        </p:nvSpPr>
        <p:spPr>
          <a:xfrm>
            <a:off x="6517131" y="4750189"/>
            <a:ext cx="2020781" cy="830997"/>
          </a:xfrm>
          <a:prstGeom prst="rect">
            <a:avLst/>
          </a:prstGeom>
          <a:noFill/>
        </p:spPr>
        <p:txBody>
          <a:bodyPr wrap="square" rtlCol="0">
            <a:spAutoFit/>
          </a:bodyPr>
          <a:lstStyle/>
          <a:p>
            <a:r>
              <a:rPr lang="en-US" altLang="zh-CN" sz="1600" b="1" dirty="0" smtClean="0">
                <a:solidFill>
                  <a:srgbClr val="157E9F"/>
                </a:solidFill>
                <a:latin typeface="微软雅黑" panose="020B0503020204020204" pitchFamily="34" charset="-122"/>
                <a:ea typeface="微软雅黑" panose="020B0503020204020204" pitchFamily="34" charset="-122"/>
              </a:rPr>
              <a:t>Step 3</a:t>
            </a:r>
          </a:p>
          <a:p>
            <a:r>
              <a:rPr lang="en-US" altLang="zh-CN" sz="1600" b="1" dirty="0" smtClean="0">
                <a:solidFill>
                  <a:srgbClr val="157E9F"/>
                </a:solidFill>
                <a:latin typeface="微软雅黑" panose="020B0503020204020204" pitchFamily="34" charset="-122"/>
                <a:ea typeface="微软雅黑" panose="020B0503020204020204" pitchFamily="34" charset="-122"/>
              </a:rPr>
              <a:t>Identify Findings in Each Category</a:t>
            </a:r>
            <a:endParaRPr lang="zh-CN" altLang="en-US" sz="1600" b="1" dirty="0">
              <a:solidFill>
                <a:srgbClr val="157E9F"/>
              </a:solidFill>
              <a:latin typeface="微软雅黑" panose="020B0503020204020204" pitchFamily="34" charset="-122"/>
              <a:ea typeface="微软雅黑" panose="020B0503020204020204" pitchFamily="34" charset="-122"/>
            </a:endParaRPr>
          </a:p>
        </p:txBody>
      </p:sp>
      <p:sp>
        <p:nvSpPr>
          <p:cNvPr id="13" name="TextBox 18"/>
          <p:cNvSpPr txBox="1"/>
          <p:nvPr/>
        </p:nvSpPr>
        <p:spPr>
          <a:xfrm>
            <a:off x="9128179" y="5640585"/>
            <a:ext cx="2406110" cy="812530"/>
          </a:xfrm>
          <a:prstGeom prst="rect">
            <a:avLst/>
          </a:prstGeom>
          <a:noFill/>
        </p:spPr>
        <p:txBody>
          <a:bodyPr wrap="square" rtlCol="0">
            <a:spAutoFit/>
          </a:bodyPr>
          <a:lstStyle/>
          <a:p>
            <a:pPr defTabSz="914400">
              <a:lnSpc>
                <a:spcPct val="130000"/>
              </a:lnSpc>
            </a:pPr>
            <a:r>
              <a:rPr lang="en-US" altLang="zh-CN" sz="1200" dirty="0" smtClean="0">
                <a:solidFill>
                  <a:srgbClr val="157E9F"/>
                </a:solidFill>
                <a:latin typeface="+mn-ea"/>
                <a:cs typeface="Levenim MT" pitchFamily="2" charset="-79"/>
              </a:rPr>
              <a:t>Cluster findings into groups belong together of goals, of context, of behavior.</a:t>
            </a:r>
            <a:endParaRPr lang="zh-CN" altLang="en-US" sz="1200" dirty="0">
              <a:solidFill>
                <a:srgbClr val="157E9F"/>
              </a:solidFill>
              <a:latin typeface="+mn-ea"/>
              <a:cs typeface="Levenim MT" pitchFamily="2" charset="-79"/>
            </a:endParaRPr>
          </a:p>
        </p:txBody>
      </p:sp>
      <p:sp>
        <p:nvSpPr>
          <p:cNvPr id="14" name="文本框 13"/>
          <p:cNvSpPr txBox="1"/>
          <p:nvPr/>
        </p:nvSpPr>
        <p:spPr>
          <a:xfrm>
            <a:off x="9128179" y="4750189"/>
            <a:ext cx="2437288" cy="830997"/>
          </a:xfrm>
          <a:prstGeom prst="rect">
            <a:avLst/>
          </a:prstGeom>
          <a:noFill/>
        </p:spPr>
        <p:txBody>
          <a:bodyPr wrap="square" rtlCol="0">
            <a:spAutoFit/>
          </a:bodyPr>
          <a:lstStyle/>
          <a:p>
            <a:r>
              <a:rPr lang="en-US" altLang="zh-CN" sz="1600" b="1" dirty="0" smtClean="0">
                <a:solidFill>
                  <a:srgbClr val="157E9F"/>
                </a:solidFill>
                <a:latin typeface="微软雅黑" panose="020B0503020204020204" pitchFamily="34" charset="-122"/>
                <a:ea typeface="微软雅黑" panose="020B0503020204020204" pitchFamily="34" charset="-122"/>
              </a:rPr>
              <a:t>Step 4</a:t>
            </a:r>
          </a:p>
          <a:p>
            <a:r>
              <a:rPr lang="en-US" altLang="zh-CN" sz="1600" b="1" dirty="0" smtClean="0">
                <a:solidFill>
                  <a:srgbClr val="157E9F"/>
                </a:solidFill>
                <a:latin typeface="微软雅黑" panose="020B0503020204020204" pitchFamily="34" charset="-122"/>
                <a:ea typeface="微软雅黑" panose="020B0503020204020204" pitchFamily="34" charset="-122"/>
              </a:rPr>
              <a:t>Cluster the Findings into Coherent Groups</a:t>
            </a:r>
            <a:endParaRPr lang="zh-CN" altLang="en-US" sz="1600" b="1" dirty="0">
              <a:solidFill>
                <a:srgbClr val="157E9F"/>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6"/>
          <a:stretch>
            <a:fillRect/>
          </a:stretch>
        </p:blipFill>
        <p:spPr>
          <a:xfrm>
            <a:off x="1077319" y="2407887"/>
            <a:ext cx="2127758" cy="1766454"/>
          </a:xfrm>
          <a:prstGeom prst="rect">
            <a:avLst/>
          </a:prstGeom>
        </p:spPr>
      </p:pic>
      <p:pic>
        <p:nvPicPr>
          <p:cNvPr id="16" name="图片 15"/>
          <p:cNvPicPr>
            <a:picLocks noChangeAspect="1"/>
          </p:cNvPicPr>
          <p:nvPr/>
        </p:nvPicPr>
        <p:blipFill>
          <a:blip r:embed="rId7"/>
          <a:stretch>
            <a:fillRect/>
          </a:stretch>
        </p:blipFill>
        <p:spPr>
          <a:xfrm>
            <a:off x="3741047" y="2403995"/>
            <a:ext cx="2133135" cy="1770919"/>
          </a:xfrm>
          <a:prstGeom prst="rect">
            <a:avLst/>
          </a:prstGeom>
        </p:spPr>
      </p:pic>
      <p:pic>
        <p:nvPicPr>
          <p:cNvPr id="17" name="图片 16"/>
          <p:cNvPicPr>
            <a:picLocks noChangeAspect="1"/>
          </p:cNvPicPr>
          <p:nvPr/>
        </p:nvPicPr>
        <p:blipFill>
          <a:blip r:embed="rId8"/>
          <a:stretch>
            <a:fillRect/>
          </a:stretch>
        </p:blipFill>
        <p:spPr>
          <a:xfrm>
            <a:off x="6410152" y="2403995"/>
            <a:ext cx="2127760" cy="1766456"/>
          </a:xfrm>
          <a:prstGeom prst="rect">
            <a:avLst/>
          </a:prstGeom>
        </p:spPr>
      </p:pic>
      <p:pic>
        <p:nvPicPr>
          <p:cNvPr id="18" name="图片 17"/>
          <p:cNvPicPr>
            <a:picLocks noChangeAspect="1"/>
          </p:cNvPicPr>
          <p:nvPr/>
        </p:nvPicPr>
        <p:blipFill>
          <a:blip r:embed="rId9"/>
          <a:stretch>
            <a:fillRect/>
          </a:stretch>
        </p:blipFill>
        <p:spPr>
          <a:xfrm>
            <a:off x="9073881" y="2403995"/>
            <a:ext cx="2127760" cy="1766456"/>
          </a:xfrm>
          <a:prstGeom prst="rect">
            <a:avLst/>
          </a:prstGeom>
        </p:spPr>
      </p:pic>
      <p:sp>
        <p:nvSpPr>
          <p:cNvPr id="19" name="文本框 18"/>
          <p:cNvSpPr txBox="1"/>
          <p:nvPr/>
        </p:nvSpPr>
        <p:spPr>
          <a:xfrm>
            <a:off x="11672047" y="6400800"/>
            <a:ext cx="519954" cy="369332"/>
          </a:xfrm>
          <a:prstGeom prst="rect">
            <a:avLst/>
          </a:prstGeom>
          <a:noFill/>
        </p:spPr>
        <p:txBody>
          <a:bodyPr wrap="square" rtlCol="0">
            <a:spAutoFit/>
          </a:bodyPr>
          <a:lstStyle/>
          <a:p>
            <a:r>
              <a:rPr kumimoji="1" lang="en-US" altLang="zh-CN" dirty="0" smtClean="0"/>
              <a:t>19</a:t>
            </a:r>
            <a:endParaRPr kumimoji="1" lang="zh-CN" altLang="en-US" dirty="0"/>
          </a:p>
        </p:txBody>
      </p:sp>
    </p:spTree>
    <p:extLst>
      <p:ext uri="{BB962C8B-B14F-4D97-AF65-F5344CB8AC3E}">
        <p14:creationId xmlns:p14="http://schemas.microsoft.com/office/powerpoint/2010/main" val="103458466"/>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7378" y="629448"/>
            <a:ext cx="11127422" cy="892552"/>
          </a:xfrm>
          <a:prstGeom prst="rect">
            <a:avLst/>
          </a:prstGeom>
          <a:noFill/>
        </p:spPr>
        <p:txBody>
          <a:bodyPr wrap="square" rtlCol="0">
            <a:spAutoFit/>
          </a:bodyPr>
          <a:lstStyle/>
          <a:p>
            <a:r>
              <a:rPr lang="en-US" altLang="zh-CN" sz="2800" b="1" dirty="0" smtClean="0">
                <a:solidFill>
                  <a:srgbClr val="157E9F"/>
                </a:solidFill>
                <a:latin typeface="微软雅黑" panose="020B0503020204020204" pitchFamily="34" charset="-122"/>
                <a:ea typeface="微软雅黑" panose="020B0503020204020204" pitchFamily="34" charset="-122"/>
              </a:rPr>
              <a:t>Develop the Groups into Full Personas</a:t>
            </a:r>
          </a:p>
          <a:p>
            <a:pPr algn="r"/>
            <a:r>
              <a:rPr lang="en-US" altLang="zh-CN" sz="2400" dirty="0" smtClean="0">
                <a:solidFill>
                  <a:srgbClr val="157E9F"/>
                </a:solidFill>
                <a:latin typeface="微软雅黑" panose="020B0503020204020204" pitchFamily="34" charset="-122"/>
                <a:ea typeface="微软雅黑" panose="020B0503020204020204" pitchFamily="34" charset="-122"/>
              </a:rPr>
              <a:t>——</a:t>
            </a:r>
            <a:r>
              <a:rPr lang="en-US" altLang="zh-CN" sz="2000" dirty="0" smtClean="0">
                <a:solidFill>
                  <a:srgbClr val="157E9F"/>
                </a:solidFill>
                <a:latin typeface="微软雅黑" panose="020B0503020204020204" pitchFamily="34" charset="-122"/>
                <a:ea typeface="微软雅黑" panose="020B0503020204020204" pitchFamily="34" charset="-122"/>
              </a:rPr>
              <a:t>Additional Insight</a:t>
            </a:r>
            <a:endParaRPr lang="zh-CN" altLang="en-US" sz="2400" dirty="0">
              <a:solidFill>
                <a:srgbClr val="157E9F"/>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1200150" y="2000250"/>
            <a:ext cx="2781300" cy="0"/>
          </a:xfrm>
          <a:prstGeom prst="line">
            <a:avLst/>
          </a:prstGeom>
          <a:ln w="38100">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724400" y="2000250"/>
            <a:ext cx="2781300" cy="0"/>
          </a:xfrm>
          <a:prstGeom prst="line">
            <a:avLst/>
          </a:prstGeom>
          <a:ln w="38100">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172450" y="2000250"/>
            <a:ext cx="2781300" cy="0"/>
          </a:xfrm>
          <a:prstGeom prst="line">
            <a:avLst/>
          </a:prstGeom>
          <a:ln w="38100">
            <a:solidFill>
              <a:srgbClr val="157E9F"/>
            </a:solidFill>
          </a:ln>
        </p:spPr>
        <p:style>
          <a:lnRef idx="1">
            <a:schemeClr val="accent1"/>
          </a:lnRef>
          <a:fillRef idx="0">
            <a:schemeClr val="accent1"/>
          </a:fillRef>
          <a:effectRef idx="0">
            <a:schemeClr val="accent1"/>
          </a:effectRef>
          <a:fontRef idx="minor">
            <a:schemeClr val="tx1"/>
          </a:fontRef>
        </p:style>
      </p:cxnSp>
      <p:sp>
        <p:nvSpPr>
          <p:cNvPr id="16" name="TextBox 18"/>
          <p:cNvSpPr txBox="1"/>
          <p:nvPr/>
        </p:nvSpPr>
        <p:spPr>
          <a:xfrm>
            <a:off x="1200150" y="2246875"/>
            <a:ext cx="2857500" cy="2308324"/>
          </a:xfrm>
          <a:prstGeom prst="rect">
            <a:avLst/>
          </a:prstGeom>
          <a:noFill/>
        </p:spPr>
        <p:txBody>
          <a:bodyPr wrap="square" rtlCol="0">
            <a:spAutoFit/>
          </a:bodyPr>
          <a:lstStyle/>
          <a:p>
            <a:r>
              <a:rPr lang="en-US" altLang="zh-CN" dirty="0">
                <a:latin typeface="+mn-ea"/>
              </a:rPr>
              <a:t>Someone who would be </a:t>
            </a:r>
            <a:r>
              <a:rPr lang="en-US" altLang="zh-CN" dirty="0" smtClean="0">
                <a:latin typeface="+mn-ea"/>
              </a:rPr>
              <a:t>unsatisfied </a:t>
            </a:r>
            <a:r>
              <a:rPr lang="en-US" altLang="zh-CN" dirty="0">
                <a:latin typeface="+mn-ea"/>
              </a:rPr>
              <a:t>with a </a:t>
            </a:r>
            <a:r>
              <a:rPr lang="en-US" altLang="zh-CN" dirty="0" smtClean="0">
                <a:latin typeface="+mn-ea"/>
              </a:rPr>
              <a:t>product designed </a:t>
            </a:r>
            <a:r>
              <a:rPr lang="en-US" altLang="zh-CN" dirty="0">
                <a:latin typeface="+mn-ea"/>
              </a:rPr>
              <a:t>for anyone but them. The intention would be to </a:t>
            </a:r>
            <a:r>
              <a:rPr lang="en-US" altLang="zh-CN" dirty="0" smtClean="0">
                <a:latin typeface="+mn-ea"/>
              </a:rPr>
              <a:t>design </a:t>
            </a:r>
            <a:r>
              <a:rPr lang="en-US" altLang="zh-CN" dirty="0" err="1" smtClean="0">
                <a:latin typeface="+mn-ea"/>
              </a:rPr>
              <a:t>ClickDox</a:t>
            </a:r>
            <a:r>
              <a:rPr lang="en-US" altLang="zh-CN" dirty="0" smtClean="0">
                <a:latin typeface="+mn-ea"/>
              </a:rPr>
              <a:t> first </a:t>
            </a:r>
            <a:r>
              <a:rPr lang="en-US" altLang="zh-CN" dirty="0">
                <a:latin typeface="+mn-ea"/>
              </a:rPr>
              <a:t>and foremost for this persona.</a:t>
            </a:r>
            <a:endParaRPr lang="zh-CN" altLang="en-US" sz="1200" dirty="0" smtClean="0">
              <a:solidFill>
                <a:schemeClr val="bg1">
                  <a:lumMod val="50000"/>
                </a:schemeClr>
              </a:solidFill>
              <a:latin typeface="+mn-ea"/>
              <a:cs typeface="Levenim MT" pitchFamily="2" charset="-79"/>
            </a:endParaRPr>
          </a:p>
        </p:txBody>
      </p:sp>
      <p:sp>
        <p:nvSpPr>
          <p:cNvPr id="17" name="TextBox 18"/>
          <p:cNvSpPr txBox="1"/>
          <p:nvPr/>
        </p:nvSpPr>
        <p:spPr>
          <a:xfrm>
            <a:off x="4724400" y="2246875"/>
            <a:ext cx="2781300" cy="3139321"/>
          </a:xfrm>
          <a:prstGeom prst="rect">
            <a:avLst/>
          </a:prstGeom>
          <a:noFill/>
        </p:spPr>
        <p:txBody>
          <a:bodyPr wrap="square" rtlCol="0">
            <a:spAutoFit/>
          </a:bodyPr>
          <a:lstStyle/>
          <a:p>
            <a:r>
              <a:rPr lang="en-US" altLang="zh-CN" dirty="0">
                <a:latin typeface="+mn-ea"/>
              </a:rPr>
              <a:t>Someone with unique characteristics but who</a:t>
            </a:r>
          </a:p>
          <a:p>
            <a:r>
              <a:rPr lang="en-US" altLang="zh-CN" dirty="0">
                <a:latin typeface="+mn-ea"/>
              </a:rPr>
              <a:t>would not be </a:t>
            </a:r>
            <a:r>
              <a:rPr lang="en-US" altLang="zh-CN" dirty="0" smtClean="0">
                <a:latin typeface="+mn-ea"/>
              </a:rPr>
              <a:t>unsatisfied </a:t>
            </a:r>
            <a:r>
              <a:rPr lang="en-US" altLang="zh-CN" dirty="0">
                <a:latin typeface="+mn-ea"/>
              </a:rPr>
              <a:t>using the primary persona’s product. The</a:t>
            </a:r>
          </a:p>
          <a:p>
            <a:r>
              <a:rPr lang="en-US" altLang="zh-CN" dirty="0">
                <a:latin typeface="+mn-ea"/>
              </a:rPr>
              <a:t>intention would be to accommodate their needs, but not at the</a:t>
            </a:r>
          </a:p>
          <a:p>
            <a:r>
              <a:rPr lang="en-US" altLang="zh-CN" dirty="0">
                <a:latin typeface="+mn-ea"/>
              </a:rPr>
              <a:t>expense of the primary persona.</a:t>
            </a:r>
            <a:endParaRPr lang="zh-CN" altLang="en-US" sz="1200" dirty="0" smtClean="0">
              <a:solidFill>
                <a:schemeClr val="bg1">
                  <a:lumMod val="50000"/>
                </a:schemeClr>
              </a:solidFill>
              <a:latin typeface="+mn-ea"/>
              <a:cs typeface="Levenim MT" pitchFamily="2" charset="-79"/>
            </a:endParaRPr>
          </a:p>
        </p:txBody>
      </p:sp>
      <p:sp>
        <p:nvSpPr>
          <p:cNvPr id="18" name="TextBox 18"/>
          <p:cNvSpPr txBox="1"/>
          <p:nvPr/>
        </p:nvSpPr>
        <p:spPr>
          <a:xfrm>
            <a:off x="8172450" y="2246875"/>
            <a:ext cx="2781300" cy="1200329"/>
          </a:xfrm>
          <a:prstGeom prst="rect">
            <a:avLst/>
          </a:prstGeom>
          <a:noFill/>
        </p:spPr>
        <p:txBody>
          <a:bodyPr wrap="square" rtlCol="0">
            <a:spAutoFit/>
          </a:bodyPr>
          <a:lstStyle/>
          <a:p>
            <a:r>
              <a:rPr lang="en-US" altLang="zh-CN" dirty="0">
                <a:latin typeface="+mn-ea"/>
              </a:rPr>
              <a:t>Someone whose needs deserve consideration</a:t>
            </a:r>
          </a:p>
          <a:p>
            <a:r>
              <a:rPr lang="en-US" altLang="zh-CN" dirty="0">
                <a:latin typeface="+mn-ea"/>
              </a:rPr>
              <a:t>but who’s not clearly a target.</a:t>
            </a:r>
            <a:endParaRPr lang="zh-CN" altLang="en-US" sz="1200" dirty="0" smtClean="0">
              <a:solidFill>
                <a:schemeClr val="bg1">
                  <a:lumMod val="50000"/>
                </a:schemeClr>
              </a:solidFill>
              <a:latin typeface="+mn-ea"/>
              <a:cs typeface="Levenim MT" pitchFamily="2" charset="-79"/>
            </a:endParaRPr>
          </a:p>
        </p:txBody>
      </p:sp>
      <p:sp>
        <p:nvSpPr>
          <p:cNvPr id="19" name="矩形 18"/>
          <p:cNvSpPr/>
          <p:nvPr/>
        </p:nvSpPr>
        <p:spPr>
          <a:xfrm>
            <a:off x="1731963" y="1619232"/>
            <a:ext cx="1993900" cy="340480"/>
          </a:xfrm>
          <a:prstGeom prst="rect">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t>Primary persona</a:t>
            </a:r>
            <a:endParaRPr lang="zh-CN" altLang="en-US" sz="2000" b="1" dirty="0"/>
          </a:p>
        </p:txBody>
      </p:sp>
      <p:sp>
        <p:nvSpPr>
          <p:cNvPr id="2" name="燕尾形 1"/>
          <p:cNvSpPr/>
          <p:nvPr/>
        </p:nvSpPr>
        <p:spPr>
          <a:xfrm>
            <a:off x="1217613" y="1622993"/>
            <a:ext cx="177800" cy="337819"/>
          </a:xfrm>
          <a:prstGeom prst="chevron">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1370013" y="1622993"/>
            <a:ext cx="177800" cy="337819"/>
          </a:xfrm>
          <a:prstGeom prst="chevron">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1522413" y="1622993"/>
            <a:ext cx="177800" cy="337819"/>
          </a:xfrm>
          <a:prstGeom prst="chevron">
            <a:avLst/>
          </a:prstGeom>
          <a:solidFill>
            <a:srgbClr val="0D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4735513" y="1622993"/>
            <a:ext cx="177800" cy="337819"/>
          </a:xfrm>
          <a:prstGeom prst="chevron">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a:off x="4887913" y="1622993"/>
            <a:ext cx="177800" cy="337819"/>
          </a:xfrm>
          <a:prstGeom prst="chevron">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燕尾形 24"/>
          <p:cNvSpPr/>
          <p:nvPr/>
        </p:nvSpPr>
        <p:spPr>
          <a:xfrm>
            <a:off x="5040313" y="1622993"/>
            <a:ext cx="177800" cy="337819"/>
          </a:xfrm>
          <a:prstGeom prst="chevron">
            <a:avLst/>
          </a:prstGeom>
          <a:solidFill>
            <a:srgbClr val="0D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燕尾形 25"/>
          <p:cNvSpPr/>
          <p:nvPr/>
        </p:nvSpPr>
        <p:spPr>
          <a:xfrm>
            <a:off x="8221663" y="1622993"/>
            <a:ext cx="177800" cy="337819"/>
          </a:xfrm>
          <a:prstGeom prst="chevron">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燕尾形 26"/>
          <p:cNvSpPr/>
          <p:nvPr/>
        </p:nvSpPr>
        <p:spPr>
          <a:xfrm>
            <a:off x="8374063" y="1622993"/>
            <a:ext cx="177800" cy="337819"/>
          </a:xfrm>
          <a:prstGeom prst="chevron">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燕尾形 27"/>
          <p:cNvSpPr/>
          <p:nvPr/>
        </p:nvSpPr>
        <p:spPr>
          <a:xfrm>
            <a:off x="8526463" y="1622993"/>
            <a:ext cx="177800" cy="337819"/>
          </a:xfrm>
          <a:prstGeom prst="chevron">
            <a:avLst/>
          </a:prstGeom>
          <a:solidFill>
            <a:srgbClr val="0D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矩形 28"/>
          <p:cNvSpPr/>
          <p:nvPr/>
        </p:nvSpPr>
        <p:spPr>
          <a:xfrm>
            <a:off x="5345113" y="1619232"/>
            <a:ext cx="2224087" cy="340480"/>
          </a:xfrm>
          <a:prstGeom prst="rect">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t>Secondary persona</a:t>
            </a:r>
            <a:endParaRPr lang="zh-CN" altLang="en-US" sz="2000" b="1" dirty="0"/>
          </a:p>
        </p:txBody>
      </p:sp>
      <p:sp>
        <p:nvSpPr>
          <p:cNvPr id="30" name="矩形 29"/>
          <p:cNvSpPr/>
          <p:nvPr/>
        </p:nvSpPr>
        <p:spPr>
          <a:xfrm>
            <a:off x="8831263" y="1619232"/>
            <a:ext cx="2362517" cy="340480"/>
          </a:xfrm>
          <a:prstGeom prst="rect">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Supplemental persona</a:t>
            </a:r>
            <a:endParaRPr lang="zh-CN" altLang="en-US" sz="2000" b="1" dirty="0"/>
          </a:p>
        </p:txBody>
      </p:sp>
      <p:sp>
        <p:nvSpPr>
          <p:cNvPr id="21" name="文本框 20"/>
          <p:cNvSpPr txBox="1"/>
          <p:nvPr/>
        </p:nvSpPr>
        <p:spPr>
          <a:xfrm>
            <a:off x="11672047" y="6400800"/>
            <a:ext cx="519954" cy="369332"/>
          </a:xfrm>
          <a:prstGeom prst="rect">
            <a:avLst/>
          </a:prstGeom>
          <a:noFill/>
        </p:spPr>
        <p:txBody>
          <a:bodyPr wrap="square" rtlCol="0">
            <a:spAutoFit/>
          </a:bodyPr>
          <a:lstStyle/>
          <a:p>
            <a:r>
              <a:rPr kumimoji="1" lang="en-US" altLang="zh-CN" dirty="0" smtClean="0"/>
              <a:t>20</a:t>
            </a:r>
            <a:endParaRPr kumimoji="1" lang="zh-CN" altLang="en-US" dirty="0"/>
          </a:p>
        </p:txBody>
      </p:sp>
    </p:spTree>
    <p:extLst>
      <p:ext uri="{BB962C8B-B14F-4D97-AF65-F5344CB8AC3E}">
        <p14:creationId xmlns:p14="http://schemas.microsoft.com/office/powerpoint/2010/main" val="1512167639"/>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8812" y="848621"/>
            <a:ext cx="4253587" cy="385502"/>
          </a:xfrm>
        </p:spPr>
        <p:txBody>
          <a:bodyPr>
            <a:noAutofit/>
          </a:bodyPr>
          <a:lstStyle/>
          <a:p>
            <a:r>
              <a:rPr lang="en-US" altLang="zh-CN" sz="2800" dirty="0" smtClean="0">
                <a:latin typeface="微软雅黑" panose="020B0503020204020204" pitchFamily="34" charset="-122"/>
                <a:ea typeface="微软雅黑" panose="020B0503020204020204" pitchFamily="34" charset="-122"/>
              </a:rPr>
              <a:t>The Final Personas</a:t>
            </a:r>
            <a:endParaRPr lang="zh-CN" altLang="en-US" sz="2800" dirty="0"/>
          </a:p>
        </p:txBody>
      </p:sp>
      <p:sp>
        <p:nvSpPr>
          <p:cNvPr id="3" name="矩形 2"/>
          <p:cNvSpPr/>
          <p:nvPr/>
        </p:nvSpPr>
        <p:spPr>
          <a:xfrm>
            <a:off x="988947" y="1771650"/>
            <a:ext cx="2846656" cy="413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703697" y="1771650"/>
            <a:ext cx="2846656" cy="413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418447" y="1771650"/>
            <a:ext cx="2846656" cy="413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219949" y="1906257"/>
            <a:ext cx="2574576" cy="523220"/>
          </a:xfrm>
          <a:prstGeom prst="rect">
            <a:avLst/>
          </a:prstGeom>
          <a:noFill/>
        </p:spPr>
        <p:txBody>
          <a:bodyPr wrap="square" rtlCol="0">
            <a:spAutoFit/>
          </a:bodyPr>
          <a:lstStyle/>
          <a:p>
            <a:r>
              <a:rPr lang="en-US" altLang="zh-CN" sz="2800" b="1" dirty="0" smtClean="0">
                <a:solidFill>
                  <a:srgbClr val="157E9F"/>
                </a:solidFill>
              </a:rPr>
              <a:t>Timothy </a:t>
            </a:r>
            <a:r>
              <a:rPr lang="en-US" altLang="zh-CN" sz="2800" b="1" dirty="0" smtClean="0">
                <a:solidFill>
                  <a:srgbClr val="FFC000"/>
                </a:solidFill>
              </a:rPr>
              <a:t>Powell</a:t>
            </a:r>
            <a:endParaRPr lang="zh-CN" altLang="en-US" sz="2800" b="1" dirty="0">
              <a:solidFill>
                <a:srgbClr val="FFC000"/>
              </a:solidFill>
            </a:endParaRPr>
          </a:p>
        </p:txBody>
      </p:sp>
      <p:sp>
        <p:nvSpPr>
          <p:cNvPr id="10" name="文本框 9"/>
          <p:cNvSpPr txBox="1"/>
          <p:nvPr/>
        </p:nvSpPr>
        <p:spPr>
          <a:xfrm>
            <a:off x="4909097" y="1906257"/>
            <a:ext cx="2772853" cy="523220"/>
          </a:xfrm>
          <a:prstGeom prst="rect">
            <a:avLst/>
          </a:prstGeom>
          <a:noFill/>
        </p:spPr>
        <p:txBody>
          <a:bodyPr wrap="square" rtlCol="0">
            <a:spAutoFit/>
          </a:bodyPr>
          <a:lstStyle/>
          <a:p>
            <a:r>
              <a:rPr lang="en-US" altLang="zh-CN" sz="2800" b="1" dirty="0" smtClean="0">
                <a:solidFill>
                  <a:srgbClr val="157E9F"/>
                </a:solidFill>
              </a:rPr>
              <a:t>Madeline </a:t>
            </a:r>
            <a:r>
              <a:rPr lang="en-US" altLang="zh-CN" sz="2800" b="1" dirty="0">
                <a:solidFill>
                  <a:srgbClr val="FFC000"/>
                </a:solidFill>
              </a:rPr>
              <a:t>Deville</a:t>
            </a:r>
            <a:endParaRPr lang="zh-CN" altLang="en-US" sz="2800" b="1" dirty="0">
              <a:solidFill>
                <a:srgbClr val="FFC000"/>
              </a:solidFill>
            </a:endParaRPr>
          </a:p>
        </p:txBody>
      </p:sp>
      <p:sp>
        <p:nvSpPr>
          <p:cNvPr id="11" name="文本框 10"/>
          <p:cNvSpPr txBox="1"/>
          <p:nvPr/>
        </p:nvSpPr>
        <p:spPr>
          <a:xfrm>
            <a:off x="8623847" y="1906257"/>
            <a:ext cx="2641256" cy="523220"/>
          </a:xfrm>
          <a:prstGeom prst="rect">
            <a:avLst/>
          </a:prstGeom>
          <a:noFill/>
        </p:spPr>
        <p:txBody>
          <a:bodyPr wrap="square" rtlCol="0">
            <a:spAutoFit/>
          </a:bodyPr>
          <a:lstStyle/>
          <a:p>
            <a:r>
              <a:rPr lang="en-US" altLang="zh-CN" sz="2800" b="1" dirty="0" smtClean="0">
                <a:solidFill>
                  <a:srgbClr val="157E9F"/>
                </a:solidFill>
              </a:rPr>
              <a:t>Jim </a:t>
            </a:r>
            <a:r>
              <a:rPr lang="en-US" altLang="zh-CN" sz="2800" b="1" dirty="0" err="1" smtClean="0">
                <a:solidFill>
                  <a:srgbClr val="FFC000"/>
                </a:solidFill>
              </a:rPr>
              <a:t>Temaki</a:t>
            </a:r>
            <a:endParaRPr lang="zh-CN" altLang="en-US" sz="2800" b="1" dirty="0">
              <a:solidFill>
                <a:srgbClr val="FFC000"/>
              </a:solidFill>
            </a:endParaRPr>
          </a:p>
        </p:txBody>
      </p:sp>
      <p:sp>
        <p:nvSpPr>
          <p:cNvPr id="12" name="TextBox 18"/>
          <p:cNvSpPr txBox="1"/>
          <p:nvPr/>
        </p:nvSpPr>
        <p:spPr>
          <a:xfrm>
            <a:off x="1039269" y="2688719"/>
            <a:ext cx="2796334" cy="3173176"/>
          </a:xfrm>
          <a:prstGeom prst="rect">
            <a:avLst/>
          </a:prstGeom>
          <a:noFill/>
        </p:spPr>
        <p:txBody>
          <a:bodyPr wrap="square" rtlCol="0">
            <a:spAutoFit/>
          </a:bodyPr>
          <a:lstStyle/>
          <a:p>
            <a:pPr marL="171450" indent="-171450">
              <a:lnSpc>
                <a:spcPct val="130000"/>
              </a:lnSpc>
              <a:buFont typeface="Wingdings" panose="05000000000000000000" pitchFamily="2" charset="2"/>
              <a:buChar char="Ø"/>
            </a:pPr>
            <a:r>
              <a:rPr lang="en-US" altLang="zh-CN" sz="1400" dirty="0">
                <a:solidFill>
                  <a:srgbClr val="157E9F"/>
                </a:solidFill>
                <a:latin typeface="+mn-ea"/>
              </a:rPr>
              <a:t>Wants to get things done</a:t>
            </a:r>
            <a:r>
              <a:rPr lang="en-US" altLang="zh-CN" sz="1400" dirty="0" smtClean="0">
                <a:solidFill>
                  <a:srgbClr val="157E9F"/>
                </a:solidFill>
                <a:latin typeface="+mn-ea"/>
              </a:rPr>
              <a:t>.</a:t>
            </a:r>
          </a:p>
          <a:p>
            <a:pPr marL="171450" indent="-171450">
              <a:lnSpc>
                <a:spcPct val="130000"/>
              </a:lnSpc>
              <a:buFont typeface="Wingdings" panose="05000000000000000000" pitchFamily="2" charset="2"/>
              <a:buChar char="Ø"/>
            </a:pPr>
            <a:r>
              <a:rPr lang="en-US" altLang="zh-CN" sz="1400" dirty="0">
                <a:solidFill>
                  <a:srgbClr val="157E9F"/>
                </a:solidFill>
                <a:latin typeface="+mn-ea"/>
              </a:rPr>
              <a:t>Wants to be in control and </a:t>
            </a:r>
            <a:r>
              <a:rPr lang="en-US" altLang="zh-CN" sz="1400" dirty="0" smtClean="0">
                <a:solidFill>
                  <a:srgbClr val="157E9F"/>
                </a:solidFill>
                <a:latin typeface="+mn-ea"/>
              </a:rPr>
              <a:t>confident </a:t>
            </a:r>
            <a:r>
              <a:rPr lang="en-US" altLang="zh-CN" sz="1400" dirty="0">
                <a:solidFill>
                  <a:srgbClr val="157E9F"/>
                </a:solidFill>
                <a:latin typeface="+mn-ea"/>
              </a:rPr>
              <a:t>of what’s happening at all times</a:t>
            </a:r>
            <a:r>
              <a:rPr lang="en-US" altLang="zh-CN" sz="1400" dirty="0" smtClean="0">
                <a:solidFill>
                  <a:srgbClr val="157E9F"/>
                </a:solidFill>
                <a:latin typeface="+mn-ea"/>
              </a:rPr>
              <a:t>.</a:t>
            </a:r>
          </a:p>
          <a:p>
            <a:pPr marL="171450" indent="-171450">
              <a:lnSpc>
                <a:spcPct val="130000"/>
              </a:lnSpc>
              <a:buFont typeface="Wingdings" panose="05000000000000000000" pitchFamily="2" charset="2"/>
              <a:buChar char="Ø"/>
            </a:pPr>
            <a:r>
              <a:rPr lang="en-US" altLang="zh-CN" sz="1400" dirty="0">
                <a:solidFill>
                  <a:srgbClr val="157E9F"/>
                </a:solidFill>
                <a:latin typeface="+mn-ea"/>
              </a:rPr>
              <a:t>Would be happy with more security, but values convenience more</a:t>
            </a:r>
            <a:r>
              <a:rPr lang="en-US" altLang="zh-CN" sz="1400" dirty="0" smtClean="0">
                <a:solidFill>
                  <a:srgbClr val="157E9F"/>
                </a:solidFill>
                <a:latin typeface="+mn-ea"/>
              </a:rPr>
              <a:t>.</a:t>
            </a:r>
          </a:p>
          <a:p>
            <a:pPr marL="171450" indent="-171450">
              <a:lnSpc>
                <a:spcPct val="130000"/>
              </a:lnSpc>
              <a:buFont typeface="Wingdings" panose="05000000000000000000" pitchFamily="2" charset="2"/>
              <a:buChar char="Ø"/>
            </a:pPr>
            <a:r>
              <a:rPr lang="en-US" altLang="zh-CN" sz="1400" dirty="0">
                <a:solidFill>
                  <a:srgbClr val="157E9F"/>
                </a:solidFill>
                <a:latin typeface="+mn-ea"/>
              </a:rPr>
              <a:t>Uses e-mail as a detailed archive of project activity</a:t>
            </a:r>
            <a:r>
              <a:rPr lang="en-US" altLang="zh-CN" sz="1400" dirty="0" smtClean="0">
                <a:solidFill>
                  <a:srgbClr val="157E9F"/>
                </a:solidFill>
                <a:latin typeface="+mn-ea"/>
              </a:rPr>
              <a:t>.</a:t>
            </a:r>
          </a:p>
          <a:p>
            <a:pPr marL="171450" indent="-171450">
              <a:lnSpc>
                <a:spcPct val="130000"/>
              </a:lnSpc>
              <a:buFont typeface="Wingdings" panose="05000000000000000000" pitchFamily="2" charset="2"/>
              <a:buChar char="Ø"/>
            </a:pPr>
            <a:r>
              <a:rPr lang="en-US" altLang="zh-CN" sz="1400" dirty="0">
                <a:solidFill>
                  <a:srgbClr val="157E9F"/>
                </a:solidFill>
                <a:latin typeface="+mn-ea"/>
              </a:rPr>
              <a:t>Uses FTP to exchange </a:t>
            </a:r>
            <a:r>
              <a:rPr lang="en-US" altLang="zh-CN" sz="1400" dirty="0" smtClean="0">
                <a:solidFill>
                  <a:srgbClr val="157E9F"/>
                </a:solidFill>
                <a:latin typeface="+mn-ea"/>
              </a:rPr>
              <a:t>files </a:t>
            </a:r>
            <a:r>
              <a:rPr lang="en-US" altLang="zh-CN" sz="1400" dirty="0">
                <a:solidFill>
                  <a:srgbClr val="157E9F"/>
                </a:solidFill>
                <a:latin typeface="+mn-ea"/>
              </a:rPr>
              <a:t>too big for e-mail.</a:t>
            </a:r>
            <a:endParaRPr lang="zh-CN" altLang="en-US" sz="1400" dirty="0">
              <a:solidFill>
                <a:srgbClr val="157E9F"/>
              </a:solidFill>
              <a:latin typeface="+mn-ea"/>
              <a:cs typeface="Levenim MT" pitchFamily="2" charset="-79"/>
            </a:endParaRPr>
          </a:p>
        </p:txBody>
      </p:sp>
      <p:sp>
        <p:nvSpPr>
          <p:cNvPr id="15" name="矩形 14"/>
          <p:cNvSpPr/>
          <p:nvPr/>
        </p:nvSpPr>
        <p:spPr>
          <a:xfrm>
            <a:off x="987293" y="1771650"/>
            <a:ext cx="130444" cy="792434"/>
          </a:xfrm>
          <a:prstGeom prst="rect">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700390" y="1771650"/>
            <a:ext cx="130444" cy="792434"/>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415140" y="1771650"/>
            <a:ext cx="130444" cy="792434"/>
          </a:xfrm>
          <a:prstGeom prst="rect">
            <a:avLst/>
          </a:prstGeom>
          <a:solidFill>
            <a:srgbClr val="0D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8"/>
          <p:cNvSpPr txBox="1"/>
          <p:nvPr/>
        </p:nvSpPr>
        <p:spPr>
          <a:xfrm>
            <a:off x="4765612" y="2645940"/>
            <a:ext cx="2784741" cy="3173176"/>
          </a:xfrm>
          <a:prstGeom prst="rect">
            <a:avLst/>
          </a:prstGeom>
          <a:noFill/>
        </p:spPr>
        <p:txBody>
          <a:bodyPr wrap="square" rtlCol="0">
            <a:spAutoFit/>
          </a:bodyPr>
          <a:lstStyle/>
          <a:p>
            <a:pPr marL="171450" indent="-171450">
              <a:lnSpc>
                <a:spcPct val="130000"/>
              </a:lnSpc>
              <a:buFont typeface="Wingdings" panose="05000000000000000000" pitchFamily="2" charset="2"/>
              <a:buChar char="Ø"/>
            </a:pPr>
            <a:r>
              <a:rPr lang="en-US" altLang="zh-CN" sz="1400" dirty="0">
                <a:solidFill>
                  <a:srgbClr val="157E9F"/>
                </a:solidFill>
                <a:latin typeface="+mn-ea"/>
              </a:rPr>
              <a:t>Strives to be seen as indispensable to customers</a:t>
            </a:r>
            <a:r>
              <a:rPr lang="en-US" altLang="zh-CN" sz="1400" dirty="0" smtClean="0">
                <a:solidFill>
                  <a:srgbClr val="157E9F"/>
                </a:solidFill>
                <a:latin typeface="+mn-ea"/>
              </a:rPr>
              <a:t>.</a:t>
            </a:r>
          </a:p>
          <a:p>
            <a:pPr marL="171450" indent="-171450">
              <a:lnSpc>
                <a:spcPct val="130000"/>
              </a:lnSpc>
              <a:buFont typeface="Wingdings" panose="05000000000000000000" pitchFamily="2" charset="2"/>
              <a:buChar char="Ø"/>
            </a:pPr>
            <a:r>
              <a:rPr lang="en-US" altLang="zh-CN" sz="1400" dirty="0">
                <a:solidFill>
                  <a:srgbClr val="157E9F"/>
                </a:solidFill>
                <a:latin typeface="+mn-ea"/>
              </a:rPr>
              <a:t>Is more concerned about quality than deadlines</a:t>
            </a:r>
            <a:r>
              <a:rPr lang="en-US" altLang="zh-CN" sz="1400" dirty="0" smtClean="0">
                <a:solidFill>
                  <a:srgbClr val="157E9F"/>
                </a:solidFill>
                <a:latin typeface="+mn-ea"/>
              </a:rPr>
              <a:t>.</a:t>
            </a:r>
          </a:p>
          <a:p>
            <a:pPr marL="171450" indent="-171450">
              <a:lnSpc>
                <a:spcPct val="130000"/>
              </a:lnSpc>
              <a:buFont typeface="Wingdings" panose="05000000000000000000" pitchFamily="2" charset="2"/>
              <a:buChar char="Ø"/>
            </a:pPr>
            <a:r>
              <a:rPr lang="en-US" altLang="zh-CN" sz="1400" dirty="0">
                <a:solidFill>
                  <a:srgbClr val="157E9F"/>
                </a:solidFill>
                <a:latin typeface="+mn-ea"/>
              </a:rPr>
              <a:t>Sends documents by courier when they’re too big for e-mail</a:t>
            </a:r>
            <a:r>
              <a:rPr lang="en-US" altLang="zh-CN" sz="1400" dirty="0" smtClean="0">
                <a:solidFill>
                  <a:srgbClr val="157E9F"/>
                </a:solidFill>
                <a:latin typeface="+mn-ea"/>
              </a:rPr>
              <a:t>.</a:t>
            </a:r>
          </a:p>
          <a:p>
            <a:pPr marL="171450" indent="-171450">
              <a:lnSpc>
                <a:spcPct val="130000"/>
              </a:lnSpc>
              <a:buFont typeface="Wingdings" panose="05000000000000000000" pitchFamily="2" charset="2"/>
              <a:buChar char="Ø"/>
            </a:pPr>
            <a:r>
              <a:rPr lang="en-US" altLang="zh-CN" sz="1400" dirty="0">
                <a:solidFill>
                  <a:srgbClr val="157E9F"/>
                </a:solidFill>
                <a:latin typeface="+mn-ea"/>
              </a:rPr>
              <a:t>Really doesn’t care about security</a:t>
            </a:r>
            <a:r>
              <a:rPr lang="en-US" altLang="zh-CN" sz="1400" dirty="0" smtClean="0">
                <a:solidFill>
                  <a:srgbClr val="157E9F"/>
                </a:solidFill>
                <a:latin typeface="+mn-ea"/>
              </a:rPr>
              <a:t>.</a:t>
            </a:r>
          </a:p>
          <a:p>
            <a:pPr marL="171450" indent="-171450">
              <a:lnSpc>
                <a:spcPct val="130000"/>
              </a:lnSpc>
              <a:buFont typeface="Wingdings" panose="05000000000000000000" pitchFamily="2" charset="2"/>
              <a:buChar char="Ø"/>
            </a:pPr>
            <a:r>
              <a:rPr lang="en-US" altLang="zh-CN" sz="1400" dirty="0">
                <a:solidFill>
                  <a:srgbClr val="157E9F"/>
                </a:solidFill>
                <a:latin typeface="+mn-ea"/>
              </a:rPr>
              <a:t>Has limited computer skills outside AutoCAD.</a:t>
            </a:r>
            <a:endParaRPr lang="zh-CN" altLang="en-US" sz="1400" dirty="0">
              <a:solidFill>
                <a:srgbClr val="157E9F"/>
              </a:solidFill>
              <a:latin typeface="+mn-ea"/>
              <a:cs typeface="Levenim MT" pitchFamily="2" charset="-79"/>
            </a:endParaRPr>
          </a:p>
        </p:txBody>
      </p:sp>
      <p:sp>
        <p:nvSpPr>
          <p:cNvPr id="19" name="TextBox 18"/>
          <p:cNvSpPr txBox="1"/>
          <p:nvPr/>
        </p:nvSpPr>
        <p:spPr>
          <a:xfrm>
            <a:off x="8415140" y="2785979"/>
            <a:ext cx="2849963" cy="3173176"/>
          </a:xfrm>
          <a:prstGeom prst="rect">
            <a:avLst/>
          </a:prstGeom>
          <a:noFill/>
        </p:spPr>
        <p:txBody>
          <a:bodyPr wrap="square" rtlCol="0">
            <a:spAutoFit/>
          </a:bodyPr>
          <a:lstStyle/>
          <a:p>
            <a:pPr marL="171450" indent="-171450">
              <a:lnSpc>
                <a:spcPct val="130000"/>
              </a:lnSpc>
              <a:buFont typeface="Wingdings" panose="05000000000000000000" pitchFamily="2" charset="2"/>
              <a:buChar char="Ø"/>
            </a:pPr>
            <a:r>
              <a:rPr lang="en-US" altLang="zh-CN" sz="1400" dirty="0">
                <a:solidFill>
                  <a:srgbClr val="157E9F"/>
                </a:solidFill>
                <a:latin typeface="+mn-ea"/>
              </a:rPr>
              <a:t>Strives to save money for the organization</a:t>
            </a:r>
            <a:r>
              <a:rPr lang="en-US" altLang="zh-CN" sz="1400" dirty="0" smtClean="0">
                <a:solidFill>
                  <a:srgbClr val="157E9F"/>
                </a:solidFill>
                <a:latin typeface="+mn-ea"/>
              </a:rPr>
              <a:t>.</a:t>
            </a:r>
          </a:p>
          <a:p>
            <a:pPr marL="171450" indent="-171450">
              <a:lnSpc>
                <a:spcPct val="130000"/>
              </a:lnSpc>
              <a:buFont typeface="Wingdings" panose="05000000000000000000" pitchFamily="2" charset="2"/>
              <a:buChar char="Ø"/>
            </a:pPr>
            <a:r>
              <a:rPr lang="en-US" altLang="zh-CN" sz="1400" dirty="0">
                <a:solidFill>
                  <a:srgbClr val="157E9F"/>
                </a:solidFill>
                <a:latin typeface="+mn-ea"/>
              </a:rPr>
              <a:t>Held accountable for downtime due to technical issues</a:t>
            </a:r>
            <a:r>
              <a:rPr lang="en-US" altLang="zh-CN" sz="1400" dirty="0" smtClean="0">
                <a:solidFill>
                  <a:srgbClr val="157E9F"/>
                </a:solidFill>
                <a:latin typeface="+mn-ea"/>
              </a:rPr>
              <a:t>.</a:t>
            </a:r>
          </a:p>
          <a:p>
            <a:pPr marL="171450" indent="-171450">
              <a:lnSpc>
                <a:spcPct val="130000"/>
              </a:lnSpc>
              <a:buFont typeface="Wingdings" panose="05000000000000000000" pitchFamily="2" charset="2"/>
              <a:buChar char="Ø"/>
            </a:pPr>
            <a:r>
              <a:rPr lang="en-US" altLang="zh-CN" sz="1400" dirty="0">
                <a:solidFill>
                  <a:srgbClr val="157E9F"/>
                </a:solidFill>
                <a:latin typeface="+mn-ea"/>
              </a:rPr>
              <a:t>Cannot plan ahead. “Fights </a:t>
            </a:r>
            <a:r>
              <a:rPr lang="en-US" altLang="zh-CN" sz="1400" dirty="0" smtClean="0">
                <a:solidFill>
                  <a:srgbClr val="157E9F"/>
                </a:solidFill>
                <a:latin typeface="+mn-ea"/>
              </a:rPr>
              <a:t>fires</a:t>
            </a:r>
            <a:r>
              <a:rPr lang="en-US" altLang="zh-CN" sz="1400" dirty="0">
                <a:solidFill>
                  <a:srgbClr val="157E9F"/>
                </a:solidFill>
                <a:latin typeface="+mn-ea"/>
              </a:rPr>
              <a:t>” all day</a:t>
            </a:r>
            <a:r>
              <a:rPr lang="en-US" altLang="zh-CN" sz="1400" dirty="0" smtClean="0">
                <a:solidFill>
                  <a:srgbClr val="157E9F"/>
                </a:solidFill>
                <a:latin typeface="+mn-ea"/>
              </a:rPr>
              <a:t>.</a:t>
            </a:r>
          </a:p>
          <a:p>
            <a:pPr marL="171450" indent="-171450">
              <a:lnSpc>
                <a:spcPct val="130000"/>
              </a:lnSpc>
              <a:buFont typeface="Wingdings" panose="05000000000000000000" pitchFamily="2" charset="2"/>
              <a:buChar char="Ø"/>
            </a:pPr>
            <a:r>
              <a:rPr lang="en-US" altLang="zh-CN" sz="1400" dirty="0">
                <a:solidFill>
                  <a:srgbClr val="157E9F"/>
                </a:solidFill>
                <a:latin typeface="+mn-ea"/>
              </a:rPr>
              <a:t>Loves the challenge of juggling priorities</a:t>
            </a:r>
            <a:r>
              <a:rPr lang="en-US" altLang="zh-CN" sz="1400" dirty="0" smtClean="0">
                <a:solidFill>
                  <a:srgbClr val="157E9F"/>
                </a:solidFill>
                <a:latin typeface="+mn-ea"/>
              </a:rPr>
              <a:t>.</a:t>
            </a:r>
          </a:p>
          <a:p>
            <a:pPr marL="171450" indent="-171450">
              <a:lnSpc>
                <a:spcPct val="130000"/>
              </a:lnSpc>
              <a:buFont typeface="Wingdings" panose="05000000000000000000" pitchFamily="2" charset="2"/>
              <a:buChar char="Ø"/>
            </a:pPr>
            <a:r>
              <a:rPr lang="en-US" altLang="zh-CN" sz="1400" dirty="0">
                <a:solidFill>
                  <a:srgbClr val="157E9F"/>
                </a:solidFill>
                <a:latin typeface="+mn-ea"/>
              </a:rPr>
              <a:t>Has a dedicated e-mail account for IT emergencies.</a:t>
            </a:r>
            <a:endParaRPr lang="zh-CN" altLang="en-US" sz="1400" dirty="0">
              <a:solidFill>
                <a:srgbClr val="157E9F"/>
              </a:solidFill>
              <a:latin typeface="+mn-ea"/>
              <a:cs typeface="Levenim MT" pitchFamily="2" charset="-79"/>
            </a:endParaRPr>
          </a:p>
        </p:txBody>
      </p:sp>
      <p:sp>
        <p:nvSpPr>
          <p:cNvPr id="20" name="文本框 19"/>
          <p:cNvSpPr txBox="1"/>
          <p:nvPr/>
        </p:nvSpPr>
        <p:spPr>
          <a:xfrm>
            <a:off x="11672047" y="6400800"/>
            <a:ext cx="519954" cy="369332"/>
          </a:xfrm>
          <a:prstGeom prst="rect">
            <a:avLst/>
          </a:prstGeom>
          <a:noFill/>
        </p:spPr>
        <p:txBody>
          <a:bodyPr wrap="square" rtlCol="0">
            <a:spAutoFit/>
          </a:bodyPr>
          <a:lstStyle/>
          <a:p>
            <a:r>
              <a:rPr kumimoji="1" lang="en-US" altLang="zh-CN" dirty="0" smtClean="0"/>
              <a:t>21</a:t>
            </a:r>
            <a:endParaRPr kumimoji="1" lang="zh-CN" altLang="en-US" dirty="0"/>
          </a:p>
        </p:txBody>
      </p:sp>
    </p:spTree>
    <p:extLst>
      <p:ext uri="{BB962C8B-B14F-4D97-AF65-F5344CB8AC3E}">
        <p14:creationId xmlns:p14="http://schemas.microsoft.com/office/powerpoint/2010/main" val="1680030075"/>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85310" y="555070"/>
            <a:ext cx="4682836" cy="523220"/>
          </a:xfrm>
          <a:prstGeom prst="rect">
            <a:avLst/>
          </a:prstGeom>
          <a:noFill/>
        </p:spPr>
        <p:txBody>
          <a:bodyPr wrap="square" rtlCol="0">
            <a:spAutoFit/>
          </a:bodyPr>
          <a:lstStyle/>
          <a:p>
            <a:pPr algn="ctr"/>
            <a:r>
              <a:rPr lang="en-US" altLang="zh-CN" sz="2800" b="1" dirty="0" smtClean="0">
                <a:solidFill>
                  <a:srgbClr val="157E9F"/>
                </a:solidFill>
                <a:latin typeface="微软雅黑" panose="020B0503020204020204" pitchFamily="34" charset="-122"/>
                <a:ea typeface="微软雅黑" panose="020B0503020204020204" pitchFamily="34" charset="-122"/>
              </a:rPr>
              <a:t>Question </a:t>
            </a:r>
            <a:r>
              <a:rPr lang="en-US" altLang="zh-CN" sz="2800" b="1" dirty="0" smtClean="0">
                <a:solidFill>
                  <a:srgbClr val="157E9F"/>
                </a:solidFill>
                <a:latin typeface="微软雅黑" panose="020B0503020204020204" pitchFamily="34" charset="-122"/>
                <a:ea typeface="微软雅黑" panose="020B0503020204020204" pitchFamily="34" charset="-122"/>
              </a:rPr>
              <a:t>9</a:t>
            </a:r>
            <a:endParaRPr lang="zh-CN" altLang="en-US" sz="2800" b="1" dirty="0">
              <a:solidFill>
                <a:srgbClr val="157E9F"/>
              </a:solidFill>
              <a:latin typeface="微软雅黑" panose="020B0503020204020204" pitchFamily="34" charset="-122"/>
              <a:ea typeface="微软雅黑" panose="020B0503020204020204" pitchFamily="34" charset="-122"/>
            </a:endParaRPr>
          </a:p>
        </p:txBody>
      </p:sp>
      <p:sp>
        <p:nvSpPr>
          <p:cNvPr id="5" name="Freeform 94"/>
          <p:cNvSpPr>
            <a:spLocks noEditPoints="1"/>
          </p:cNvSpPr>
          <p:nvPr/>
        </p:nvSpPr>
        <p:spPr bwMode="auto">
          <a:xfrm>
            <a:off x="4867371" y="2524755"/>
            <a:ext cx="873469" cy="873469"/>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rgbClr val="157E9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6" name="Freeform 94"/>
          <p:cNvSpPr>
            <a:spLocks noEditPoints="1"/>
          </p:cNvSpPr>
          <p:nvPr/>
        </p:nvSpPr>
        <p:spPr bwMode="auto">
          <a:xfrm>
            <a:off x="6200871" y="2524755"/>
            <a:ext cx="873469" cy="873469"/>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rgbClr val="1BA0C9"/>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7" name="Freeform 94"/>
          <p:cNvSpPr>
            <a:spLocks noEditPoints="1"/>
          </p:cNvSpPr>
          <p:nvPr/>
        </p:nvSpPr>
        <p:spPr bwMode="auto">
          <a:xfrm>
            <a:off x="6200871" y="3915405"/>
            <a:ext cx="873469" cy="873469"/>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8" name="Freeform 94"/>
          <p:cNvSpPr>
            <a:spLocks noEditPoints="1"/>
          </p:cNvSpPr>
          <p:nvPr/>
        </p:nvSpPr>
        <p:spPr bwMode="auto">
          <a:xfrm>
            <a:off x="4859165" y="3915405"/>
            <a:ext cx="873469" cy="873469"/>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chemeClr val="accent1">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9" name="TextBox 18"/>
          <p:cNvSpPr txBox="1"/>
          <p:nvPr/>
        </p:nvSpPr>
        <p:spPr>
          <a:xfrm>
            <a:off x="7261524" y="2524755"/>
            <a:ext cx="4157005" cy="1052596"/>
          </a:xfrm>
          <a:prstGeom prst="rect">
            <a:avLst/>
          </a:prstGeom>
          <a:noFill/>
        </p:spPr>
        <p:txBody>
          <a:bodyPr wrap="square" rtlCol="0">
            <a:spAutoFit/>
          </a:bodyPr>
          <a:lstStyle/>
          <a:p>
            <a:pPr>
              <a:lnSpc>
                <a:spcPct val="130000"/>
              </a:lnSpc>
            </a:pPr>
            <a:r>
              <a:rPr lang="en-US" altLang="zh-CN" sz="1200" dirty="0" smtClean="0">
                <a:solidFill>
                  <a:schemeClr val="bg1">
                    <a:lumMod val="50000"/>
                  </a:schemeClr>
                </a:solidFill>
                <a:latin typeface="+mn-ea"/>
                <a:cs typeface="Levenim MT" pitchFamily="2" charset="-79"/>
              </a:rPr>
              <a:t>The </a:t>
            </a:r>
            <a:r>
              <a:rPr lang="en-US" altLang="zh-CN" sz="1200" dirty="0">
                <a:solidFill>
                  <a:schemeClr val="bg1">
                    <a:lumMod val="50000"/>
                  </a:schemeClr>
                </a:solidFill>
                <a:latin typeface="+mn-ea"/>
                <a:cs typeface="Levenim MT" pitchFamily="2" charset="-79"/>
              </a:rPr>
              <a:t>technique </a:t>
            </a:r>
            <a:r>
              <a:rPr lang="en-US" altLang="zh-CN" sz="1200" dirty="0" smtClean="0">
                <a:solidFill>
                  <a:schemeClr val="bg1">
                    <a:lumMod val="50000"/>
                  </a:schemeClr>
                </a:solidFill>
                <a:latin typeface="+mn-ea"/>
                <a:cs typeface="Levenim MT" pitchFamily="2" charset="-79"/>
              </a:rPr>
              <a:t>finds </a:t>
            </a:r>
            <a:r>
              <a:rPr lang="en-US" altLang="zh-CN" sz="1200" dirty="0">
                <a:solidFill>
                  <a:schemeClr val="bg1">
                    <a:lumMod val="50000"/>
                  </a:schemeClr>
                </a:solidFill>
                <a:latin typeface="+mn-ea"/>
                <a:cs typeface="Levenim MT" pitchFamily="2" charset="-79"/>
              </a:rPr>
              <a:t>the first missing </a:t>
            </a:r>
            <a:r>
              <a:rPr lang="en-US" altLang="zh-CN" sz="1200" dirty="0" smtClean="0">
                <a:solidFill>
                  <a:schemeClr val="bg1">
                    <a:lumMod val="50000"/>
                  </a:schemeClr>
                </a:solidFill>
                <a:latin typeface="+mn-ea"/>
                <a:cs typeface="Levenim MT" pitchFamily="2" charset="-79"/>
              </a:rPr>
              <a:t>value from an ordered database by a variable </a:t>
            </a:r>
            <a:r>
              <a:rPr lang="en-US" altLang="zh-CN" sz="1200" dirty="0">
                <a:solidFill>
                  <a:schemeClr val="bg1">
                    <a:lumMod val="50000"/>
                  </a:schemeClr>
                </a:solidFill>
                <a:latin typeface="+mn-ea"/>
                <a:cs typeface="Levenim MT" pitchFamily="2" charset="-79"/>
              </a:rPr>
              <a:t>and uses the cell value immediately prior to the data that are missing to impute the missing value. </a:t>
            </a:r>
            <a:endParaRPr lang="zh-CN" altLang="en-US" sz="1200" dirty="0" smtClean="0">
              <a:solidFill>
                <a:schemeClr val="bg1">
                  <a:lumMod val="50000"/>
                </a:schemeClr>
              </a:solidFill>
              <a:latin typeface="+mn-ea"/>
              <a:cs typeface="Levenim MT" pitchFamily="2" charset="-79"/>
            </a:endParaRPr>
          </a:p>
        </p:txBody>
      </p:sp>
      <p:sp>
        <p:nvSpPr>
          <p:cNvPr id="10" name="文本框 9"/>
          <p:cNvSpPr txBox="1"/>
          <p:nvPr/>
        </p:nvSpPr>
        <p:spPr>
          <a:xfrm>
            <a:off x="7261524" y="2027064"/>
            <a:ext cx="3141597" cy="338554"/>
          </a:xfrm>
          <a:prstGeom prst="rect">
            <a:avLst/>
          </a:prstGeom>
          <a:noFill/>
        </p:spPr>
        <p:txBody>
          <a:bodyPr wrap="square" rtlCol="0">
            <a:spAutoFit/>
          </a:bodyPr>
          <a:lstStyle/>
          <a:p>
            <a:r>
              <a:rPr lang="en-US" altLang="zh-CN" sz="1600" b="1" dirty="0" smtClean="0">
                <a:solidFill>
                  <a:srgbClr val="1BA0C9"/>
                </a:solidFill>
                <a:latin typeface="微软雅黑" panose="020B0503020204020204" pitchFamily="34" charset="-122"/>
                <a:ea typeface="微软雅黑" panose="020B0503020204020204" pitchFamily="34" charset="-122"/>
              </a:rPr>
              <a:t>Hot deck Imputation</a:t>
            </a:r>
            <a:endParaRPr lang="zh-CN" altLang="en-US" sz="1600" b="1" dirty="0">
              <a:solidFill>
                <a:srgbClr val="1BA0C9"/>
              </a:solidFill>
              <a:latin typeface="微软雅黑" panose="020B0503020204020204" pitchFamily="34" charset="-122"/>
              <a:ea typeface="微软雅黑" panose="020B0503020204020204" pitchFamily="34" charset="-122"/>
            </a:endParaRPr>
          </a:p>
        </p:txBody>
      </p:sp>
      <p:sp>
        <p:nvSpPr>
          <p:cNvPr id="11" name="TextBox 18"/>
          <p:cNvSpPr txBox="1"/>
          <p:nvPr/>
        </p:nvSpPr>
        <p:spPr>
          <a:xfrm>
            <a:off x="7261524" y="4280345"/>
            <a:ext cx="4157005" cy="1052596"/>
          </a:xfrm>
          <a:prstGeom prst="rect">
            <a:avLst/>
          </a:prstGeom>
          <a:noFill/>
        </p:spPr>
        <p:txBody>
          <a:bodyPr wrap="square" rtlCol="0">
            <a:spAutoFit/>
          </a:bodyPr>
          <a:lstStyle/>
          <a:p>
            <a:pPr>
              <a:lnSpc>
                <a:spcPct val="130000"/>
              </a:lnSpc>
            </a:pPr>
            <a:r>
              <a:rPr lang="en-US" altLang="zh-CN" sz="1200" dirty="0">
                <a:solidFill>
                  <a:schemeClr val="bg1">
                    <a:lumMod val="50000"/>
                  </a:schemeClr>
                </a:solidFill>
                <a:latin typeface="+mn-ea"/>
                <a:cs typeface="Levenim MT" pitchFamily="2" charset="-79"/>
              </a:rPr>
              <a:t>The EM </a:t>
            </a:r>
            <a:r>
              <a:rPr lang="en-US" altLang="zh-CN" sz="1200" dirty="0" smtClean="0">
                <a:solidFill>
                  <a:schemeClr val="bg1">
                    <a:lumMod val="50000"/>
                  </a:schemeClr>
                </a:solidFill>
                <a:latin typeface="+mn-ea"/>
                <a:cs typeface="Levenim MT" pitchFamily="2" charset="-79"/>
              </a:rPr>
              <a:t>iteration uses the other observations to compute the mean value and other parameters to impute the missing value. Then the new observation set is used for further imputation. </a:t>
            </a:r>
            <a:endParaRPr lang="zh-CN" altLang="en-US" sz="1200" dirty="0" smtClean="0">
              <a:solidFill>
                <a:schemeClr val="bg1">
                  <a:lumMod val="50000"/>
                </a:schemeClr>
              </a:solidFill>
              <a:latin typeface="+mn-ea"/>
              <a:cs typeface="Levenim MT" pitchFamily="2" charset="-79"/>
            </a:endParaRPr>
          </a:p>
        </p:txBody>
      </p:sp>
      <p:sp>
        <p:nvSpPr>
          <p:cNvPr id="12" name="文本框 11"/>
          <p:cNvSpPr txBox="1"/>
          <p:nvPr/>
        </p:nvSpPr>
        <p:spPr>
          <a:xfrm>
            <a:off x="7261524" y="3782654"/>
            <a:ext cx="3141597" cy="338554"/>
          </a:xfrm>
          <a:prstGeom prst="rect">
            <a:avLst/>
          </a:prstGeom>
          <a:noFill/>
        </p:spPr>
        <p:txBody>
          <a:bodyPr wrap="square" rtlCol="0">
            <a:spAutoFit/>
          </a:bodyPr>
          <a:lstStyle/>
          <a:p>
            <a:r>
              <a:rPr lang="en-US" altLang="zh-CN" sz="1600" b="1" dirty="0" smtClean="0">
                <a:solidFill>
                  <a:srgbClr val="00B0F0"/>
                </a:solidFill>
                <a:latin typeface="微软雅黑" panose="020B0503020204020204" pitchFamily="34" charset="-122"/>
                <a:ea typeface="微软雅黑" panose="020B0503020204020204" pitchFamily="34" charset="-122"/>
              </a:rPr>
              <a:t>Expectation Maximization</a:t>
            </a:r>
            <a:endParaRPr lang="zh-CN" altLang="en-US" sz="1600" b="1" dirty="0">
              <a:solidFill>
                <a:srgbClr val="00B0F0"/>
              </a:solidFill>
              <a:latin typeface="微软雅黑" panose="020B0503020204020204" pitchFamily="34" charset="-122"/>
              <a:ea typeface="微软雅黑" panose="020B0503020204020204" pitchFamily="34" charset="-122"/>
            </a:endParaRPr>
          </a:p>
        </p:txBody>
      </p:sp>
      <p:sp>
        <p:nvSpPr>
          <p:cNvPr id="13" name="TextBox 18"/>
          <p:cNvSpPr txBox="1"/>
          <p:nvPr/>
        </p:nvSpPr>
        <p:spPr>
          <a:xfrm>
            <a:off x="1290918" y="4280345"/>
            <a:ext cx="3472213" cy="812530"/>
          </a:xfrm>
          <a:prstGeom prst="rect">
            <a:avLst/>
          </a:prstGeom>
          <a:noFill/>
        </p:spPr>
        <p:txBody>
          <a:bodyPr wrap="square" rtlCol="0">
            <a:spAutoFit/>
          </a:bodyPr>
          <a:lstStyle/>
          <a:p>
            <a:pPr algn="r">
              <a:lnSpc>
                <a:spcPct val="130000"/>
              </a:lnSpc>
            </a:pPr>
            <a:r>
              <a:rPr lang="en-US" altLang="zh-CN" sz="1200" dirty="0" smtClean="0">
                <a:solidFill>
                  <a:schemeClr val="bg1">
                    <a:lumMod val="50000"/>
                  </a:schemeClr>
                </a:solidFill>
                <a:latin typeface="+mn-ea"/>
                <a:cs typeface="Levenim MT" pitchFamily="2" charset="-79"/>
              </a:rPr>
              <a:t>The missing observations will be imputed by the mean value of other observations conditioned or unconditioned.</a:t>
            </a:r>
            <a:endParaRPr lang="zh-CN" altLang="en-US" sz="1200" dirty="0" smtClean="0">
              <a:solidFill>
                <a:schemeClr val="bg1">
                  <a:lumMod val="50000"/>
                </a:schemeClr>
              </a:solidFill>
              <a:latin typeface="+mn-ea"/>
              <a:cs typeface="Levenim MT" pitchFamily="2" charset="-79"/>
            </a:endParaRPr>
          </a:p>
        </p:txBody>
      </p:sp>
      <p:sp>
        <p:nvSpPr>
          <p:cNvPr id="14" name="文本框 13"/>
          <p:cNvSpPr txBox="1"/>
          <p:nvPr/>
        </p:nvSpPr>
        <p:spPr>
          <a:xfrm>
            <a:off x="1578937" y="3782654"/>
            <a:ext cx="3141597" cy="338554"/>
          </a:xfrm>
          <a:prstGeom prst="rect">
            <a:avLst/>
          </a:prstGeom>
          <a:noFill/>
        </p:spPr>
        <p:txBody>
          <a:bodyPr wrap="square" rtlCol="0">
            <a:spAutoFit/>
          </a:bodyPr>
          <a:lstStyle/>
          <a:p>
            <a:pPr algn="r"/>
            <a:r>
              <a:rPr lang="en-US" altLang="zh-CN" sz="1600" b="1" dirty="0">
                <a:solidFill>
                  <a:schemeClr val="accent1">
                    <a:lumMod val="40000"/>
                    <a:lumOff val="60000"/>
                  </a:schemeClr>
                </a:solidFill>
                <a:latin typeface="微软雅黑" panose="020B0503020204020204" pitchFamily="34" charset="-122"/>
                <a:ea typeface="微软雅黑" panose="020B0503020204020204" pitchFamily="34" charset="-122"/>
              </a:rPr>
              <a:t>Mean Imputation</a:t>
            </a:r>
            <a:endParaRPr lang="zh-CN" altLang="en-US" sz="1600" b="1" dirty="0">
              <a:solidFill>
                <a:schemeClr val="accent1">
                  <a:lumMod val="40000"/>
                  <a:lumOff val="60000"/>
                </a:schemeClr>
              </a:solidFill>
              <a:latin typeface="微软雅黑" panose="020B0503020204020204" pitchFamily="34" charset="-122"/>
              <a:ea typeface="微软雅黑" panose="020B0503020204020204" pitchFamily="34" charset="-122"/>
            </a:endParaRPr>
          </a:p>
        </p:txBody>
      </p:sp>
      <p:sp>
        <p:nvSpPr>
          <p:cNvPr id="15" name="TextBox 18"/>
          <p:cNvSpPr txBox="1"/>
          <p:nvPr/>
        </p:nvSpPr>
        <p:spPr>
          <a:xfrm>
            <a:off x="564776" y="2548209"/>
            <a:ext cx="4198356" cy="812530"/>
          </a:xfrm>
          <a:prstGeom prst="rect">
            <a:avLst/>
          </a:prstGeom>
          <a:noFill/>
        </p:spPr>
        <p:txBody>
          <a:bodyPr wrap="square" rtlCol="0">
            <a:spAutoFit/>
          </a:bodyPr>
          <a:lstStyle/>
          <a:p>
            <a:pPr algn="r">
              <a:lnSpc>
                <a:spcPct val="130000"/>
              </a:lnSpc>
            </a:pPr>
            <a:r>
              <a:rPr lang="en-US" altLang="zh-CN" sz="1200" dirty="0">
                <a:solidFill>
                  <a:schemeClr val="bg1">
                    <a:lumMod val="50000"/>
                  </a:schemeClr>
                </a:solidFill>
                <a:latin typeface="+mn-ea"/>
                <a:cs typeface="Levenim MT" pitchFamily="2" charset="-79"/>
              </a:rPr>
              <a:t>In statistics, </a:t>
            </a:r>
            <a:r>
              <a:rPr lang="en-US" altLang="zh-CN" sz="1200" dirty="0" err="1">
                <a:solidFill>
                  <a:schemeClr val="bg1">
                    <a:lumMod val="50000"/>
                  </a:schemeClr>
                </a:solidFill>
                <a:latin typeface="+mn-ea"/>
                <a:cs typeface="Levenim MT" pitchFamily="2" charset="-79"/>
              </a:rPr>
              <a:t>listwise</a:t>
            </a:r>
            <a:r>
              <a:rPr lang="en-US" altLang="zh-CN" sz="1200" dirty="0">
                <a:solidFill>
                  <a:schemeClr val="bg1">
                    <a:lumMod val="50000"/>
                  </a:schemeClr>
                </a:solidFill>
                <a:latin typeface="+mn-ea"/>
                <a:cs typeface="Levenim MT" pitchFamily="2" charset="-79"/>
              </a:rPr>
              <a:t> deletion is a method for handling missing data. In this method, an entire record is excluded from analysis if any single value is </a:t>
            </a:r>
            <a:r>
              <a:rPr lang="en-US" altLang="zh-CN" sz="1200" dirty="0" smtClean="0">
                <a:solidFill>
                  <a:schemeClr val="bg1">
                    <a:lumMod val="50000"/>
                  </a:schemeClr>
                </a:solidFill>
                <a:latin typeface="+mn-ea"/>
                <a:cs typeface="Levenim MT" pitchFamily="2" charset="-79"/>
              </a:rPr>
              <a:t>missing.</a:t>
            </a:r>
            <a:endParaRPr lang="zh-CN" altLang="en-US" sz="1200" dirty="0" smtClean="0">
              <a:solidFill>
                <a:schemeClr val="bg1">
                  <a:lumMod val="50000"/>
                </a:schemeClr>
              </a:solidFill>
              <a:latin typeface="+mn-ea"/>
              <a:cs typeface="Levenim MT" pitchFamily="2" charset="-79"/>
            </a:endParaRPr>
          </a:p>
        </p:txBody>
      </p:sp>
      <p:sp>
        <p:nvSpPr>
          <p:cNvPr id="16" name="文本框 15"/>
          <p:cNvSpPr txBox="1"/>
          <p:nvPr/>
        </p:nvSpPr>
        <p:spPr>
          <a:xfrm>
            <a:off x="1578937" y="2050518"/>
            <a:ext cx="3141597" cy="338554"/>
          </a:xfrm>
          <a:prstGeom prst="rect">
            <a:avLst/>
          </a:prstGeom>
          <a:noFill/>
        </p:spPr>
        <p:txBody>
          <a:bodyPr wrap="square" rtlCol="0">
            <a:spAutoFit/>
          </a:bodyPr>
          <a:lstStyle/>
          <a:p>
            <a:pPr algn="r"/>
            <a:r>
              <a:rPr lang="en-US" altLang="zh-CN" sz="1600" b="1" dirty="0" err="1">
                <a:solidFill>
                  <a:srgbClr val="157E9F"/>
                </a:solidFill>
                <a:latin typeface="微软雅黑" panose="020B0503020204020204" pitchFamily="34" charset="-122"/>
                <a:ea typeface="微软雅黑" panose="020B0503020204020204" pitchFamily="34" charset="-122"/>
              </a:rPr>
              <a:t>Listwise</a:t>
            </a:r>
            <a:r>
              <a:rPr lang="en-US" altLang="zh-CN" sz="1600" b="1" dirty="0">
                <a:solidFill>
                  <a:srgbClr val="157E9F"/>
                </a:solidFill>
                <a:latin typeface="微软雅黑" panose="020B0503020204020204" pitchFamily="34" charset="-122"/>
                <a:ea typeface="微软雅黑" panose="020B0503020204020204" pitchFamily="34" charset="-122"/>
              </a:rPr>
              <a:t> Deletion</a:t>
            </a:r>
            <a:endParaRPr lang="zh-CN" altLang="en-US" sz="1600" b="1" dirty="0">
              <a:solidFill>
                <a:srgbClr val="157E9F"/>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734670" y="1166918"/>
            <a:ext cx="10287000" cy="646331"/>
          </a:xfrm>
          <a:prstGeom prst="rect">
            <a:avLst/>
          </a:prstGeom>
          <a:noFill/>
        </p:spPr>
        <p:txBody>
          <a:bodyPr wrap="square" rtlCol="0">
            <a:spAutoFit/>
          </a:bodyPr>
          <a:lstStyle/>
          <a:p>
            <a:r>
              <a:rPr lang="en-US" altLang="zh-CN" dirty="0">
                <a:solidFill>
                  <a:schemeClr val="bg1">
                    <a:lumMod val="50000"/>
                  </a:schemeClr>
                </a:solidFill>
              </a:rPr>
              <a:t>During the course of your analysis, you discover that some data are missing. You failed to collect observations about an important topic from every participant. What do you do? </a:t>
            </a:r>
          </a:p>
        </p:txBody>
      </p:sp>
      <p:sp>
        <p:nvSpPr>
          <p:cNvPr id="17" name="文本框 16"/>
          <p:cNvSpPr txBox="1"/>
          <p:nvPr/>
        </p:nvSpPr>
        <p:spPr>
          <a:xfrm>
            <a:off x="11672047" y="6400800"/>
            <a:ext cx="519954" cy="369332"/>
          </a:xfrm>
          <a:prstGeom prst="rect">
            <a:avLst/>
          </a:prstGeom>
          <a:noFill/>
        </p:spPr>
        <p:txBody>
          <a:bodyPr wrap="square" rtlCol="0">
            <a:spAutoFit/>
          </a:bodyPr>
          <a:lstStyle/>
          <a:p>
            <a:r>
              <a:rPr kumimoji="1" lang="en-US" altLang="zh-CN" dirty="0" smtClean="0"/>
              <a:t>22</a:t>
            </a:r>
            <a:endParaRPr kumimoji="1" lang="zh-CN" altLang="en-US" dirty="0"/>
          </a:p>
        </p:txBody>
      </p:sp>
    </p:spTree>
    <p:extLst>
      <p:ext uri="{BB962C8B-B14F-4D97-AF65-F5344CB8AC3E}">
        <p14:creationId xmlns:p14="http://schemas.microsoft.com/office/powerpoint/2010/main" val="170719995"/>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6100" y="0"/>
            <a:ext cx="10424160" cy="6949440"/>
          </a:xfrm>
          <a:prstGeom prst="rect">
            <a:avLst/>
          </a:prstGeom>
          <a:solidFill>
            <a:schemeClr val="tx1"/>
          </a:solidFill>
        </p:spPr>
      </p:pic>
      <p:sp>
        <p:nvSpPr>
          <p:cNvPr id="7" name="文本框 6"/>
          <p:cNvSpPr txBox="1"/>
          <p:nvPr/>
        </p:nvSpPr>
        <p:spPr>
          <a:xfrm>
            <a:off x="3978442" y="797049"/>
            <a:ext cx="4674355" cy="523220"/>
          </a:xfrm>
          <a:prstGeom prst="rect">
            <a:avLst/>
          </a:prstGeom>
          <a:noFill/>
        </p:spPr>
        <p:txBody>
          <a:bodyPr wrap="square" rtlCol="0">
            <a:spAutoFit/>
          </a:bodyPr>
          <a:lstStyle/>
          <a:p>
            <a:pPr algn="ctr"/>
            <a:r>
              <a:rPr lang="en-US" altLang="zh-CN" sz="2800" b="1" dirty="0" smtClean="0">
                <a:solidFill>
                  <a:srgbClr val="157E9F"/>
                </a:solidFill>
                <a:latin typeface="微软雅黑" panose="020B0503020204020204" pitchFamily="34" charset="-122"/>
                <a:ea typeface="微软雅黑" panose="020B0503020204020204" pitchFamily="34" charset="-122"/>
              </a:rPr>
              <a:t>Question </a:t>
            </a:r>
            <a:r>
              <a:rPr lang="en-US" altLang="zh-CN" sz="2800" b="1" dirty="0" smtClean="0">
                <a:solidFill>
                  <a:srgbClr val="157E9F"/>
                </a:solidFill>
                <a:latin typeface="微软雅黑" panose="020B0503020204020204" pitchFamily="34" charset="-122"/>
                <a:ea typeface="微软雅黑" panose="020B0503020204020204" pitchFamily="34" charset="-122"/>
              </a:rPr>
              <a:t>10</a:t>
            </a:r>
            <a:endParaRPr lang="zh-CN" altLang="en-US" sz="2800" b="1" dirty="0">
              <a:solidFill>
                <a:srgbClr val="157E9F"/>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17701" y="2175128"/>
            <a:ext cx="3141597" cy="523220"/>
          </a:xfrm>
          <a:prstGeom prst="rect">
            <a:avLst/>
          </a:prstGeom>
          <a:noFill/>
        </p:spPr>
        <p:txBody>
          <a:bodyPr wrap="square" rtlCol="0">
            <a:spAutoFit/>
          </a:bodyPr>
          <a:lstStyle/>
          <a:p>
            <a:r>
              <a:rPr lang="en-US" altLang="zh-CN" sz="2800" b="1" dirty="0" smtClean="0">
                <a:solidFill>
                  <a:srgbClr val="157E9F"/>
                </a:solidFill>
                <a:latin typeface="微软雅黑" panose="020B0503020204020204" pitchFamily="34" charset="-122"/>
                <a:ea typeface="微软雅黑" panose="020B0503020204020204" pitchFamily="34" charset="-122"/>
              </a:rPr>
              <a:t>NO ! ! !</a:t>
            </a:r>
            <a:endParaRPr lang="zh-CN" altLang="en-US" sz="2800" b="1" dirty="0">
              <a:solidFill>
                <a:srgbClr val="157E9F"/>
              </a:solidFill>
              <a:latin typeface="微软雅黑" panose="020B0503020204020204" pitchFamily="34" charset="-122"/>
              <a:ea typeface="微软雅黑" panose="020B0503020204020204" pitchFamily="34" charset="-122"/>
            </a:endParaRPr>
          </a:p>
        </p:txBody>
      </p:sp>
      <p:sp>
        <p:nvSpPr>
          <p:cNvPr id="9" name="TextBox 18"/>
          <p:cNvSpPr txBox="1"/>
          <p:nvPr/>
        </p:nvSpPr>
        <p:spPr>
          <a:xfrm>
            <a:off x="1117701" y="2808895"/>
            <a:ext cx="3936797" cy="3693319"/>
          </a:xfrm>
          <a:prstGeom prst="rect">
            <a:avLst/>
          </a:prstGeom>
          <a:noFill/>
        </p:spPr>
        <p:txBody>
          <a:bodyPr wrap="square" rtlCol="0">
            <a:spAutoFit/>
          </a:bodyPr>
          <a:lstStyle/>
          <a:p>
            <a:pPr>
              <a:lnSpc>
                <a:spcPct val="130000"/>
              </a:lnSpc>
            </a:pPr>
            <a:r>
              <a:rPr lang="en-US" altLang="zh-CN" dirty="0" smtClean="0">
                <a:solidFill>
                  <a:schemeClr val="bg1">
                    <a:lumMod val="50000"/>
                  </a:schemeClr>
                </a:solidFill>
                <a:latin typeface="+mn-ea"/>
                <a:cs typeface="Levenim MT" pitchFamily="2" charset="-79"/>
              </a:rPr>
              <a:t>Reasons:</a:t>
            </a:r>
          </a:p>
          <a:p>
            <a:pPr marL="342900" indent="-342900">
              <a:lnSpc>
                <a:spcPct val="130000"/>
              </a:lnSpc>
              <a:buAutoNum type="arabicPeriod"/>
            </a:pPr>
            <a:r>
              <a:rPr lang="en-US" altLang="zh-CN" dirty="0" smtClean="0">
                <a:solidFill>
                  <a:schemeClr val="bg1">
                    <a:lumMod val="50000"/>
                  </a:schemeClr>
                </a:solidFill>
                <a:latin typeface="+mn-ea"/>
                <a:cs typeface="Levenim MT" pitchFamily="2" charset="-79"/>
              </a:rPr>
              <a:t>Compiling of master list focus on critical factors ignoring some characteristics.</a:t>
            </a:r>
          </a:p>
          <a:p>
            <a:pPr marL="342900" indent="-342900">
              <a:lnSpc>
                <a:spcPct val="130000"/>
              </a:lnSpc>
              <a:buAutoNum type="arabicPeriod"/>
            </a:pPr>
            <a:r>
              <a:rPr lang="en-US" altLang="zh-CN" dirty="0" smtClean="0">
                <a:solidFill>
                  <a:schemeClr val="bg1">
                    <a:lumMod val="50000"/>
                  </a:schemeClr>
                </a:solidFill>
                <a:latin typeface="+mn-ea"/>
                <a:cs typeface="Levenim MT" pitchFamily="2" charset="-79"/>
              </a:rPr>
              <a:t>Some interesting details play little part in deciding personas.</a:t>
            </a:r>
          </a:p>
          <a:p>
            <a:pPr marL="342900" indent="-342900">
              <a:lnSpc>
                <a:spcPct val="130000"/>
              </a:lnSpc>
              <a:buAutoNum type="arabicPeriod"/>
            </a:pPr>
            <a:r>
              <a:rPr lang="en-US" altLang="zh-CN" dirty="0" smtClean="0">
                <a:solidFill>
                  <a:schemeClr val="bg1">
                    <a:lumMod val="50000"/>
                  </a:schemeClr>
                </a:solidFill>
                <a:latin typeface="+mn-ea"/>
                <a:cs typeface="Levenim MT" pitchFamily="2" charset="-79"/>
              </a:rPr>
              <a:t>A personas is abstracted from observations instead of existing human.</a:t>
            </a:r>
          </a:p>
          <a:p>
            <a:pPr marL="342900" indent="-342900">
              <a:lnSpc>
                <a:spcPct val="130000"/>
              </a:lnSpc>
              <a:buAutoNum type="arabicPeriod"/>
            </a:pPr>
            <a:endParaRPr lang="zh-CN" altLang="en-US"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p:txBody>
      </p:sp>
      <p:sp>
        <p:nvSpPr>
          <p:cNvPr id="2" name="文本框 1"/>
          <p:cNvSpPr txBox="1"/>
          <p:nvPr/>
        </p:nvSpPr>
        <p:spPr>
          <a:xfrm>
            <a:off x="1117701" y="1418250"/>
            <a:ext cx="6896746" cy="646331"/>
          </a:xfrm>
          <a:prstGeom prst="rect">
            <a:avLst/>
          </a:prstGeom>
          <a:noFill/>
        </p:spPr>
        <p:txBody>
          <a:bodyPr wrap="square" rtlCol="0">
            <a:spAutoFit/>
          </a:bodyPr>
          <a:lstStyle/>
          <a:p>
            <a:r>
              <a:rPr lang="en-US" altLang="zh-CN" dirty="0">
                <a:solidFill>
                  <a:schemeClr val="bg1">
                    <a:lumMod val="50000"/>
                  </a:schemeClr>
                </a:solidFill>
              </a:rPr>
              <a:t>Do your personas have to account for every observation you collected? </a:t>
            </a:r>
          </a:p>
          <a:p>
            <a:endParaRPr kumimoji="1" lang="zh-CN" altLang="en-US" dirty="0"/>
          </a:p>
        </p:txBody>
      </p:sp>
      <p:sp>
        <p:nvSpPr>
          <p:cNvPr id="10" name="文本框 9"/>
          <p:cNvSpPr txBox="1"/>
          <p:nvPr/>
        </p:nvSpPr>
        <p:spPr>
          <a:xfrm>
            <a:off x="11672047" y="6400800"/>
            <a:ext cx="519954" cy="369332"/>
          </a:xfrm>
          <a:prstGeom prst="rect">
            <a:avLst/>
          </a:prstGeom>
          <a:noFill/>
        </p:spPr>
        <p:txBody>
          <a:bodyPr wrap="square" rtlCol="0">
            <a:spAutoFit/>
          </a:bodyPr>
          <a:lstStyle/>
          <a:p>
            <a:r>
              <a:rPr kumimoji="1" lang="en-US" altLang="zh-CN" dirty="0" smtClean="0"/>
              <a:t>23</a:t>
            </a:r>
            <a:endParaRPr kumimoji="1" lang="zh-CN" altLang="en-US" dirty="0"/>
          </a:p>
        </p:txBody>
      </p:sp>
    </p:spTree>
    <p:extLst>
      <p:ext uri="{BB962C8B-B14F-4D97-AF65-F5344CB8AC3E}">
        <p14:creationId xmlns:p14="http://schemas.microsoft.com/office/powerpoint/2010/main" val="252803573"/>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0" y="6385594"/>
            <a:ext cx="12192000" cy="472406"/>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1749592" y="1916428"/>
            <a:ext cx="3141597" cy="523220"/>
          </a:xfrm>
          <a:prstGeom prst="rect">
            <a:avLst/>
          </a:prstGeom>
          <a:noFill/>
        </p:spPr>
        <p:txBody>
          <a:bodyPr wrap="square" rtlCol="0">
            <a:spAutoFit/>
          </a:bodyPr>
          <a:lstStyle/>
          <a:p>
            <a:r>
              <a:rPr lang="en-US" altLang="zh-CN" sz="2800" b="1" dirty="0" smtClean="0">
                <a:solidFill>
                  <a:srgbClr val="157E9F"/>
                </a:solidFill>
                <a:latin typeface="微软雅黑" panose="020B0503020204020204" pitchFamily="34" charset="-122"/>
                <a:ea typeface="微软雅黑" panose="020B0503020204020204" pitchFamily="34" charset="-122"/>
              </a:rPr>
              <a:t>Only One ! ! !</a:t>
            </a:r>
            <a:endParaRPr lang="zh-CN" altLang="en-US" sz="2800" b="1" dirty="0">
              <a:solidFill>
                <a:srgbClr val="157E9F"/>
              </a:solidFill>
              <a:latin typeface="微软雅黑" panose="020B0503020204020204" pitchFamily="34" charset="-122"/>
              <a:ea typeface="微软雅黑" panose="020B0503020204020204" pitchFamily="34" charset="-122"/>
            </a:endParaRPr>
          </a:p>
        </p:txBody>
      </p:sp>
      <p:sp>
        <p:nvSpPr>
          <p:cNvPr id="55" name="TextBox 18"/>
          <p:cNvSpPr txBox="1"/>
          <p:nvPr/>
        </p:nvSpPr>
        <p:spPr>
          <a:xfrm>
            <a:off x="1749592" y="2589705"/>
            <a:ext cx="7554829" cy="3333220"/>
          </a:xfrm>
          <a:prstGeom prst="rect">
            <a:avLst/>
          </a:prstGeom>
          <a:noFill/>
        </p:spPr>
        <p:txBody>
          <a:bodyPr wrap="square" rtlCol="0">
            <a:spAutoFit/>
          </a:bodyPr>
          <a:lstStyle/>
          <a:p>
            <a:pPr>
              <a:lnSpc>
                <a:spcPct val="130000"/>
              </a:lnSpc>
            </a:pPr>
            <a:r>
              <a:rPr lang="en-US" altLang="zh-CN" dirty="0" smtClean="0">
                <a:solidFill>
                  <a:schemeClr val="bg1">
                    <a:lumMod val="50000"/>
                  </a:schemeClr>
                </a:solidFill>
                <a:latin typeface="+mn-ea"/>
                <a:cs typeface="Levenim MT" pitchFamily="2" charset="-79"/>
              </a:rPr>
              <a:t>Reasons:</a:t>
            </a:r>
          </a:p>
          <a:p>
            <a:pPr>
              <a:lnSpc>
                <a:spcPct val="130000"/>
              </a:lnSpc>
            </a:pPr>
            <a:endParaRPr lang="en-US" altLang="zh-CN" dirty="0" smtClean="0">
              <a:solidFill>
                <a:schemeClr val="bg1">
                  <a:lumMod val="50000"/>
                </a:schemeClr>
              </a:solidFill>
              <a:latin typeface="+mn-ea"/>
              <a:cs typeface="Levenim MT" pitchFamily="2" charset="-79"/>
            </a:endParaRPr>
          </a:p>
          <a:p>
            <a:pPr>
              <a:lnSpc>
                <a:spcPct val="130000"/>
              </a:lnSpc>
            </a:pPr>
            <a:r>
              <a:rPr lang="en-US" altLang="zh-CN" dirty="0">
                <a:solidFill>
                  <a:schemeClr val="bg1">
                    <a:lumMod val="50000"/>
                  </a:schemeClr>
                </a:solidFill>
                <a:latin typeface="+mn-ea"/>
                <a:cs typeface="Levenim MT" pitchFamily="2" charset="-79"/>
              </a:rPr>
              <a:t>If there are two primary personas, according to the definition, the product cannot be accepted by both personas then we need to decide which one will be our primary personas.</a:t>
            </a:r>
            <a:endParaRPr lang="zh-CN" altLang="en-US" dirty="0">
              <a:solidFill>
                <a:schemeClr val="bg1">
                  <a:lumMod val="50000"/>
                </a:schemeClr>
              </a:solidFill>
              <a:latin typeface="+mn-ea"/>
              <a:cs typeface="Levenim MT" pitchFamily="2" charset="-79"/>
            </a:endParaRPr>
          </a:p>
          <a:p>
            <a:pPr>
              <a:lnSpc>
                <a:spcPct val="130000"/>
              </a:lnSpc>
            </a:pPr>
            <a:endParaRPr lang="en-US" altLang="zh-CN" dirty="0" smtClean="0">
              <a:solidFill>
                <a:schemeClr val="bg1">
                  <a:lumMod val="50000"/>
                </a:schemeClr>
              </a:solidFill>
              <a:latin typeface="+mn-ea"/>
              <a:cs typeface="Levenim MT" pitchFamily="2" charset="-79"/>
            </a:endParaRPr>
          </a:p>
          <a:p>
            <a:pPr>
              <a:lnSpc>
                <a:spcPct val="130000"/>
              </a:lnSpc>
            </a:pPr>
            <a:r>
              <a:rPr lang="en-US" altLang="zh-CN" dirty="0" smtClean="0">
                <a:solidFill>
                  <a:schemeClr val="bg1">
                    <a:lumMod val="50000"/>
                  </a:schemeClr>
                </a:solidFill>
                <a:latin typeface="+mn-ea"/>
                <a:cs typeface="Levenim MT" pitchFamily="2" charset="-79"/>
              </a:rPr>
              <a:t>Primary personas defines the product design. The diversity in primary personas can cause ambiguity in product objectives and functions. </a:t>
            </a:r>
            <a:endParaRPr lang="en-US" altLang="zh-CN" dirty="0">
              <a:solidFill>
                <a:schemeClr val="bg1">
                  <a:lumMod val="50000"/>
                </a:schemeClr>
              </a:solidFill>
              <a:latin typeface="+mn-ea"/>
              <a:cs typeface="Levenim MT" pitchFamily="2" charset="-79"/>
            </a:endParaRPr>
          </a:p>
        </p:txBody>
      </p:sp>
      <p:sp>
        <p:nvSpPr>
          <p:cNvPr id="57" name="文本框 56"/>
          <p:cNvSpPr txBox="1"/>
          <p:nvPr/>
        </p:nvSpPr>
        <p:spPr>
          <a:xfrm>
            <a:off x="3946358" y="797049"/>
            <a:ext cx="4706439" cy="523220"/>
          </a:xfrm>
          <a:prstGeom prst="rect">
            <a:avLst/>
          </a:prstGeom>
          <a:noFill/>
        </p:spPr>
        <p:txBody>
          <a:bodyPr wrap="square" rtlCol="0">
            <a:spAutoFit/>
          </a:bodyPr>
          <a:lstStyle/>
          <a:p>
            <a:pPr algn="ctr"/>
            <a:r>
              <a:rPr lang="en-US" altLang="zh-CN" sz="2800" b="1" dirty="0" smtClean="0">
                <a:solidFill>
                  <a:srgbClr val="157E9F"/>
                </a:solidFill>
                <a:latin typeface="微软雅黑" panose="020B0503020204020204" pitchFamily="34" charset="-122"/>
                <a:ea typeface="微软雅黑" panose="020B0503020204020204" pitchFamily="34" charset="-122"/>
              </a:rPr>
              <a:t>Question </a:t>
            </a:r>
            <a:r>
              <a:rPr lang="en-US" altLang="zh-CN" sz="2800" b="1" dirty="0" smtClean="0">
                <a:solidFill>
                  <a:srgbClr val="157E9F"/>
                </a:solidFill>
                <a:latin typeface="微软雅黑" panose="020B0503020204020204" pitchFamily="34" charset="-122"/>
                <a:ea typeface="微软雅黑" panose="020B0503020204020204" pitchFamily="34" charset="-122"/>
              </a:rPr>
              <a:t>11</a:t>
            </a:r>
            <a:endParaRPr lang="zh-CN" altLang="en-US" sz="2800" b="1" dirty="0">
              <a:solidFill>
                <a:srgbClr val="157E9F"/>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749592" y="1409416"/>
            <a:ext cx="4718443" cy="646331"/>
          </a:xfrm>
          <a:prstGeom prst="rect">
            <a:avLst/>
          </a:prstGeom>
          <a:noFill/>
        </p:spPr>
        <p:txBody>
          <a:bodyPr wrap="square" rtlCol="0">
            <a:spAutoFit/>
          </a:bodyPr>
          <a:lstStyle/>
          <a:p>
            <a:r>
              <a:rPr lang="en-US" altLang="zh-CN" dirty="0">
                <a:solidFill>
                  <a:schemeClr val="bg1">
                    <a:lumMod val="50000"/>
                  </a:schemeClr>
                </a:solidFill>
              </a:rPr>
              <a:t>How many primary personas will you have? </a:t>
            </a:r>
          </a:p>
          <a:p>
            <a:endParaRPr kumimoji="1" lang="zh-CN" altLang="en-US" dirty="0"/>
          </a:p>
        </p:txBody>
      </p:sp>
      <p:sp>
        <p:nvSpPr>
          <p:cNvPr id="7" name="文本框 6"/>
          <p:cNvSpPr txBox="1"/>
          <p:nvPr/>
        </p:nvSpPr>
        <p:spPr>
          <a:xfrm>
            <a:off x="11672047" y="6400800"/>
            <a:ext cx="519954" cy="369332"/>
          </a:xfrm>
          <a:prstGeom prst="rect">
            <a:avLst/>
          </a:prstGeom>
          <a:noFill/>
        </p:spPr>
        <p:txBody>
          <a:bodyPr wrap="square" rtlCol="0">
            <a:spAutoFit/>
          </a:bodyPr>
          <a:lstStyle/>
          <a:p>
            <a:r>
              <a:rPr kumimoji="1" lang="en-US" altLang="zh-CN" dirty="0" smtClean="0"/>
              <a:t>24</a:t>
            </a:r>
            <a:endParaRPr kumimoji="1" lang="zh-CN" altLang="en-US" dirty="0"/>
          </a:p>
        </p:txBody>
      </p:sp>
    </p:spTree>
    <p:extLst>
      <p:ext uri="{BB962C8B-B14F-4D97-AF65-F5344CB8AC3E}">
        <p14:creationId xmlns:p14="http://schemas.microsoft.com/office/powerpoint/2010/main" val="1146997645"/>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1"/>
            <a:ext cx="5561351" cy="6899639"/>
            <a:chOff x="0" y="-1"/>
            <a:chExt cx="5561351" cy="6899639"/>
          </a:xfrm>
        </p:grpSpPr>
        <p:sp>
          <p:nvSpPr>
            <p:cNvPr id="6" name="矩形 5"/>
            <p:cNvSpPr/>
            <p:nvPr/>
          </p:nvSpPr>
          <p:spPr>
            <a:xfrm>
              <a:off x="0" y="-1"/>
              <a:ext cx="5561351" cy="6858002"/>
            </a:xfrm>
            <a:prstGeom prst="rect">
              <a:avLst/>
            </a:prstGeom>
            <a:blipFill rotWithShape="1">
              <a:blip r:embed="rId2">
                <a:extLst>
                  <a:ext uri="{BEBA8EAE-BF5A-486C-A8C5-ECC9F3942E4B}">
                    <a14:imgProps xmlns:a14="http://schemas.microsoft.com/office/drawing/2010/main">
                      <a14:imgLayer r:embed="rId3">
                        <a14:imgEffect>
                          <a14:saturation sat="200000"/>
                        </a14:imgEffect>
                        <a14:imgEffect>
                          <a14:brightnessContrast bright="20000" contrast="-40000"/>
                        </a14:imgEffect>
                      </a14:imgLayer>
                    </a14:imgProps>
                  </a:ext>
                </a:extLst>
              </a:blip>
              <a:srcRect/>
              <a:stretch>
                <a:fillRect r="-119980"/>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0" y="-1"/>
              <a:ext cx="5561351" cy="6899639"/>
            </a:xfrm>
            <a:prstGeom prst="rect">
              <a:avLst/>
            </a:prstGeom>
            <a:solidFill>
              <a:srgbClr val="157E9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411547" y="1633936"/>
            <a:ext cx="4738255" cy="3631763"/>
          </a:xfrm>
          <a:prstGeom prst="rect">
            <a:avLst/>
          </a:prstGeom>
          <a:noFill/>
        </p:spPr>
        <p:txBody>
          <a:bodyPr wrap="square" rtlCol="0">
            <a:spAutoFit/>
          </a:bodyPr>
          <a:lstStyle/>
          <a:p>
            <a:pPr algn="ctr"/>
            <a:r>
              <a:rPr lang="en-US" altLang="zh-CN" sz="11500" dirty="0" smtClean="0">
                <a:solidFill>
                  <a:schemeClr val="bg1"/>
                </a:solidFill>
                <a:latin typeface="Arial Black" panose="020B0A04020102020204" pitchFamily="34" charset="0"/>
              </a:rPr>
              <a:t>PART      5</a:t>
            </a:r>
            <a:endParaRPr lang="zh-CN" altLang="en-US" sz="11500" dirty="0">
              <a:solidFill>
                <a:schemeClr val="bg1"/>
              </a:solidFill>
              <a:latin typeface="Arial Black" panose="020B0A04020102020204" pitchFamily="34" charset="0"/>
            </a:endParaRPr>
          </a:p>
        </p:txBody>
      </p:sp>
      <p:sp>
        <p:nvSpPr>
          <p:cNvPr id="3" name="文本框 2"/>
          <p:cNvSpPr txBox="1"/>
          <p:nvPr/>
        </p:nvSpPr>
        <p:spPr>
          <a:xfrm>
            <a:off x="6761017" y="2235200"/>
            <a:ext cx="4590473" cy="1938992"/>
          </a:xfrm>
          <a:prstGeom prst="rect">
            <a:avLst/>
          </a:prstGeom>
          <a:noFill/>
        </p:spPr>
        <p:txBody>
          <a:bodyPr wrap="square" rtlCol="0">
            <a:spAutoFit/>
          </a:bodyPr>
          <a:lstStyle/>
          <a:p>
            <a:r>
              <a:rPr lang="en-US" altLang="zh-CN" sz="6000" b="1" dirty="0">
                <a:solidFill>
                  <a:srgbClr val="157E9F"/>
                </a:solidFill>
                <a:latin typeface="Times New Roman" charset="0"/>
                <a:ea typeface="Times New Roman" charset="0"/>
                <a:cs typeface="Times New Roman" charset="0"/>
              </a:rPr>
              <a:t>Living With the Personas</a:t>
            </a:r>
            <a:endParaRPr lang="zh-CN" altLang="en-US" sz="6000" b="1" dirty="0">
              <a:solidFill>
                <a:srgbClr val="157E9F"/>
              </a:solidFill>
              <a:latin typeface="Times New Roman" charset="0"/>
              <a:ea typeface="Times New Roman" charset="0"/>
              <a:cs typeface="Times New Roman" charset="0"/>
            </a:endParaRPr>
          </a:p>
        </p:txBody>
      </p:sp>
      <p:sp>
        <p:nvSpPr>
          <p:cNvPr id="7" name="文本框 6"/>
          <p:cNvSpPr txBox="1"/>
          <p:nvPr/>
        </p:nvSpPr>
        <p:spPr>
          <a:xfrm>
            <a:off x="11672047" y="6400800"/>
            <a:ext cx="519954" cy="369332"/>
          </a:xfrm>
          <a:prstGeom prst="rect">
            <a:avLst/>
          </a:prstGeom>
          <a:noFill/>
        </p:spPr>
        <p:txBody>
          <a:bodyPr wrap="square" rtlCol="0">
            <a:spAutoFit/>
          </a:bodyPr>
          <a:lstStyle/>
          <a:p>
            <a:r>
              <a:rPr kumimoji="1" lang="en-US" altLang="zh-CN" dirty="0" smtClean="0"/>
              <a:t>25</a:t>
            </a:r>
            <a:endParaRPr kumimoji="1" lang="zh-CN" altLang="en-US" dirty="0"/>
          </a:p>
        </p:txBody>
      </p:sp>
    </p:spTree>
    <p:extLst>
      <p:ext uri="{BB962C8B-B14F-4D97-AF65-F5344CB8AC3E}">
        <p14:creationId xmlns:p14="http://schemas.microsoft.com/office/powerpoint/2010/main" val="668889957"/>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96307" y="674840"/>
            <a:ext cx="5932566" cy="523220"/>
          </a:xfrm>
          <a:prstGeom prst="rect">
            <a:avLst/>
          </a:prstGeom>
          <a:noFill/>
        </p:spPr>
        <p:txBody>
          <a:bodyPr wrap="square" rtlCol="0">
            <a:spAutoFit/>
          </a:bodyPr>
          <a:lstStyle/>
          <a:p>
            <a:r>
              <a:rPr lang="en-US" altLang="zh-CN" sz="2800" b="1" dirty="0" smtClean="0">
                <a:solidFill>
                  <a:srgbClr val="157E9F"/>
                </a:solidFill>
                <a:latin typeface="微软雅黑" panose="020B0503020204020204" pitchFamily="34" charset="-122"/>
                <a:ea typeface="微软雅黑" panose="020B0503020204020204" pitchFamily="34" charset="-122"/>
              </a:rPr>
              <a:t>Presentation of the finding</a:t>
            </a:r>
            <a:endParaRPr lang="zh-CN" altLang="en-US" sz="2800" b="1" dirty="0">
              <a:solidFill>
                <a:srgbClr val="157E9F"/>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1200150" y="2000250"/>
            <a:ext cx="2781300" cy="0"/>
          </a:xfrm>
          <a:prstGeom prst="line">
            <a:avLst/>
          </a:prstGeom>
          <a:ln w="38100">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724400" y="2000250"/>
            <a:ext cx="2781300" cy="0"/>
          </a:xfrm>
          <a:prstGeom prst="line">
            <a:avLst/>
          </a:prstGeom>
          <a:ln w="38100">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172450" y="2000250"/>
            <a:ext cx="2781300" cy="0"/>
          </a:xfrm>
          <a:prstGeom prst="line">
            <a:avLst/>
          </a:prstGeom>
          <a:ln w="38100">
            <a:solidFill>
              <a:srgbClr val="157E9F"/>
            </a:solidFill>
          </a:ln>
        </p:spPr>
        <p:style>
          <a:lnRef idx="1">
            <a:schemeClr val="accent1"/>
          </a:lnRef>
          <a:fillRef idx="0">
            <a:schemeClr val="accent1"/>
          </a:fillRef>
          <a:effectRef idx="0">
            <a:schemeClr val="accent1"/>
          </a:effectRef>
          <a:fontRef idx="minor">
            <a:schemeClr val="tx1"/>
          </a:fontRef>
        </p:style>
      </p:cxnSp>
      <p:sp>
        <p:nvSpPr>
          <p:cNvPr id="16" name="TextBox 18"/>
          <p:cNvSpPr txBox="1"/>
          <p:nvPr/>
        </p:nvSpPr>
        <p:spPr>
          <a:xfrm>
            <a:off x="1200150" y="2246875"/>
            <a:ext cx="2781300" cy="2301784"/>
          </a:xfrm>
          <a:prstGeom prst="rect">
            <a:avLst/>
          </a:prstGeom>
          <a:noFill/>
        </p:spPr>
        <p:txBody>
          <a:bodyPr wrap="square" rtlCol="0">
            <a:spAutoFit/>
          </a:bodyPr>
          <a:lstStyle/>
          <a:p>
            <a:pPr>
              <a:lnSpc>
                <a:spcPct val="130000"/>
              </a:lnSpc>
            </a:pPr>
            <a:r>
              <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The following Wednesday, Joanne, Dimitri, Greg, and Roberta stood before most of the ClickDox team to present their </a:t>
            </a: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ﬁndings</a:t>
            </a:r>
            <a:r>
              <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 </a:t>
            </a:r>
            <a:endParaRPr lang="zh-CN" altLang="en-US" sz="12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p:txBody>
      </p:sp>
      <p:sp>
        <p:nvSpPr>
          <p:cNvPr id="17" name="TextBox 18"/>
          <p:cNvSpPr txBox="1"/>
          <p:nvPr/>
        </p:nvSpPr>
        <p:spPr>
          <a:xfrm>
            <a:off x="4724400" y="2246875"/>
            <a:ext cx="2781300" cy="2619179"/>
          </a:xfrm>
          <a:prstGeom prst="rect">
            <a:avLst/>
          </a:prstGeom>
          <a:noFill/>
        </p:spPr>
        <p:txBody>
          <a:bodyPr wrap="square" rtlCol="0">
            <a:spAutoFit/>
          </a:bodyPr>
          <a:lstStyle/>
          <a:p>
            <a:pPr>
              <a:lnSpc>
                <a:spcPct val="130000"/>
              </a:lnSpc>
            </a:pPr>
            <a:r>
              <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Joanne opened the discussion by introducing the </a:t>
            </a: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project. Greg </a:t>
            </a:r>
            <a:r>
              <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and Roberta then gave an overview of how they’d analyzed the </a:t>
            </a: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research. </a:t>
            </a:r>
            <a:r>
              <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Finally Dimitri took the </a:t>
            </a: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ﬂoor</a:t>
            </a:r>
            <a:endParaRPr lang="zh-CN" altLang="en-US" sz="1600"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p:txBody>
      </p:sp>
      <p:sp>
        <p:nvSpPr>
          <p:cNvPr id="18" name="TextBox 18"/>
          <p:cNvSpPr txBox="1"/>
          <p:nvPr/>
        </p:nvSpPr>
        <p:spPr>
          <a:xfrm>
            <a:off x="8172450" y="2246875"/>
            <a:ext cx="2781300" cy="3262047"/>
          </a:xfrm>
          <a:prstGeom prst="rect">
            <a:avLst/>
          </a:prstGeom>
          <a:noFill/>
        </p:spPr>
        <p:txBody>
          <a:bodyPr wrap="square" rtlCol="0">
            <a:spAutoFit/>
          </a:bodyPr>
          <a:lstStyle/>
          <a:p>
            <a:pPr>
              <a:lnSpc>
                <a:spcPct val="130000"/>
              </a:lnSpc>
            </a:pPr>
            <a:r>
              <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 Dimitri introduce 3 personas -  Timothy </a:t>
            </a: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Powell and the other two</a:t>
            </a:r>
            <a:r>
              <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 “But I’m glad we did this research now, because I feel we know something important about the market that our competitors don’t. And that’s good news”</a:t>
            </a:r>
            <a:endParaRPr lang="zh-CN" altLang="en-US" sz="1600"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p:txBody>
      </p:sp>
      <p:sp>
        <p:nvSpPr>
          <p:cNvPr id="2" name="燕尾形 1"/>
          <p:cNvSpPr/>
          <p:nvPr/>
        </p:nvSpPr>
        <p:spPr>
          <a:xfrm>
            <a:off x="1217613" y="1622993"/>
            <a:ext cx="177800" cy="337819"/>
          </a:xfrm>
          <a:prstGeom prst="chevron">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1370013" y="1622993"/>
            <a:ext cx="177800" cy="337819"/>
          </a:xfrm>
          <a:prstGeom prst="chevron">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1522413" y="1622993"/>
            <a:ext cx="177800" cy="337819"/>
          </a:xfrm>
          <a:prstGeom prst="chevron">
            <a:avLst/>
          </a:prstGeom>
          <a:solidFill>
            <a:srgbClr val="0D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4735513" y="1622993"/>
            <a:ext cx="177800" cy="337819"/>
          </a:xfrm>
          <a:prstGeom prst="chevron">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a:off x="4887913" y="1622993"/>
            <a:ext cx="177800" cy="337819"/>
          </a:xfrm>
          <a:prstGeom prst="chevron">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燕尾形 24"/>
          <p:cNvSpPr/>
          <p:nvPr/>
        </p:nvSpPr>
        <p:spPr>
          <a:xfrm>
            <a:off x="5040313" y="1622993"/>
            <a:ext cx="177800" cy="337819"/>
          </a:xfrm>
          <a:prstGeom prst="chevron">
            <a:avLst/>
          </a:prstGeom>
          <a:solidFill>
            <a:srgbClr val="0D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燕尾形 25"/>
          <p:cNvSpPr/>
          <p:nvPr/>
        </p:nvSpPr>
        <p:spPr>
          <a:xfrm>
            <a:off x="8221663" y="1622993"/>
            <a:ext cx="177800" cy="337819"/>
          </a:xfrm>
          <a:prstGeom prst="chevron">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燕尾形 26"/>
          <p:cNvSpPr/>
          <p:nvPr/>
        </p:nvSpPr>
        <p:spPr>
          <a:xfrm>
            <a:off x="8374063" y="1622993"/>
            <a:ext cx="177800" cy="337819"/>
          </a:xfrm>
          <a:prstGeom prst="chevron">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燕尾形 27"/>
          <p:cNvSpPr/>
          <p:nvPr/>
        </p:nvSpPr>
        <p:spPr>
          <a:xfrm>
            <a:off x="8526463" y="1622993"/>
            <a:ext cx="177800" cy="337819"/>
          </a:xfrm>
          <a:prstGeom prst="chevron">
            <a:avLst/>
          </a:prstGeom>
          <a:solidFill>
            <a:srgbClr val="0D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p:cNvSpPr txBox="1"/>
          <p:nvPr/>
        </p:nvSpPr>
        <p:spPr>
          <a:xfrm>
            <a:off x="11672047" y="6400800"/>
            <a:ext cx="519954" cy="369332"/>
          </a:xfrm>
          <a:prstGeom prst="rect">
            <a:avLst/>
          </a:prstGeom>
          <a:noFill/>
        </p:spPr>
        <p:txBody>
          <a:bodyPr wrap="square" rtlCol="0">
            <a:spAutoFit/>
          </a:bodyPr>
          <a:lstStyle/>
          <a:p>
            <a:r>
              <a:rPr kumimoji="1" lang="en-US" altLang="zh-CN" dirty="0" smtClean="0"/>
              <a:t>26</a:t>
            </a:r>
            <a:endParaRPr kumimoji="1" lang="zh-CN" altLang="en-US" dirty="0"/>
          </a:p>
        </p:txBody>
      </p:sp>
    </p:spTree>
    <p:extLst>
      <p:ext uri="{BB962C8B-B14F-4D97-AF65-F5344CB8AC3E}">
        <p14:creationId xmlns:p14="http://schemas.microsoft.com/office/powerpoint/2010/main" val="2104098901"/>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8"/>
          <p:cNvSpPr txBox="1"/>
          <p:nvPr/>
        </p:nvSpPr>
        <p:spPr>
          <a:xfrm>
            <a:off x="1274041" y="2025202"/>
            <a:ext cx="9560214" cy="2813078"/>
          </a:xfrm>
          <a:prstGeom prst="rect">
            <a:avLst/>
          </a:prstGeom>
          <a:noFill/>
        </p:spPr>
        <p:txBody>
          <a:bodyPr wrap="square" rtlCol="0">
            <a:spAutoFit/>
          </a:bodyPr>
          <a:lstStyle/>
          <a:p>
            <a:pPr marL="285750" indent="-285750">
              <a:lnSpc>
                <a:spcPct val="130000"/>
              </a:lnSpc>
              <a:buFont typeface="Wingdings" panose="05000000000000000000" pitchFamily="2" charset="2"/>
              <a:buChar char="l"/>
            </a:pP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The personas helps the designer to get a deeper understanding of the customer. And the goal of ClickDox has also changed: </a:t>
            </a:r>
          </a:p>
          <a:p>
            <a:pPr>
              <a:lnSpc>
                <a:spcPct val="130000"/>
              </a:lnSpc>
            </a:pPr>
            <a:r>
              <a:rPr lang="en-US" altLang="zh-CN" sz="4000"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  website</a:t>
            </a: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                  </a:t>
            </a:r>
            <a:r>
              <a:rPr lang="en-US" altLang="zh-CN" sz="4000"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plug-in of MS Outlook</a:t>
            </a:r>
          </a:p>
          <a:p>
            <a:pPr marL="285750" indent="-285750">
              <a:lnSpc>
                <a:spcPct val="130000"/>
              </a:lnSpc>
              <a:buFont typeface="Wingdings" panose="05000000000000000000" pitchFamily="2" charset="2"/>
              <a:buChar char="l"/>
            </a:pPr>
            <a:endPar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a:p>
            <a:pPr marL="285750" indent="-285750">
              <a:lnSpc>
                <a:spcPct val="130000"/>
              </a:lnSpc>
              <a:buFont typeface="Wingdings" panose="05000000000000000000" pitchFamily="2" charset="2"/>
              <a:buChar char="l"/>
            </a:pPr>
            <a:r>
              <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After the presentation, </a:t>
            </a: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there </a:t>
            </a:r>
            <a:r>
              <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was a noticeable shift in perspective in the following </a:t>
            </a: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weeks among ClickDox teams </a:t>
            </a:r>
            <a:r>
              <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 the personas were helpful in getting people to agree with each </a:t>
            </a: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other.</a:t>
            </a:r>
            <a:endParaRPr lang="en-US" altLang="zh-CN" sz="1600" b="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p:txBody>
      </p:sp>
      <p:cxnSp>
        <p:nvCxnSpPr>
          <p:cNvPr id="3" name="直接箭头连接符 2"/>
          <p:cNvCxnSpPr/>
          <p:nvPr/>
        </p:nvCxnSpPr>
        <p:spPr>
          <a:xfrm flipV="1">
            <a:off x="3814618" y="3103419"/>
            <a:ext cx="757382"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1" name="文本框 10"/>
          <p:cNvSpPr txBox="1"/>
          <p:nvPr/>
        </p:nvSpPr>
        <p:spPr>
          <a:xfrm>
            <a:off x="1096306" y="674840"/>
            <a:ext cx="10079693" cy="523220"/>
          </a:xfrm>
          <a:prstGeom prst="rect">
            <a:avLst/>
          </a:prstGeom>
          <a:noFill/>
        </p:spPr>
        <p:txBody>
          <a:bodyPr wrap="square" rtlCol="0">
            <a:spAutoFit/>
          </a:bodyPr>
          <a:lstStyle/>
          <a:p>
            <a:r>
              <a:rPr lang="en-US" altLang="zh-CN" sz="2800" b="1" dirty="0">
                <a:solidFill>
                  <a:srgbClr val="157E9F"/>
                </a:solidFill>
                <a:latin typeface="微软雅黑" panose="020B0503020204020204" pitchFamily="34" charset="-122"/>
                <a:ea typeface="微软雅黑" panose="020B0503020204020204" pitchFamily="34" charset="-122"/>
              </a:rPr>
              <a:t>The contribution of personas and the presentation</a:t>
            </a:r>
            <a:endParaRPr lang="zh-CN" altLang="en-US" sz="2800" b="1" dirty="0">
              <a:solidFill>
                <a:srgbClr val="157E9F"/>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1672047" y="6400800"/>
            <a:ext cx="519954" cy="369332"/>
          </a:xfrm>
          <a:prstGeom prst="rect">
            <a:avLst/>
          </a:prstGeom>
          <a:noFill/>
        </p:spPr>
        <p:txBody>
          <a:bodyPr wrap="square" rtlCol="0">
            <a:spAutoFit/>
          </a:bodyPr>
          <a:lstStyle/>
          <a:p>
            <a:r>
              <a:rPr kumimoji="1" lang="en-US" altLang="zh-CN" dirty="0" smtClean="0"/>
              <a:t>27</a:t>
            </a:r>
            <a:endParaRPr kumimoji="1" lang="zh-CN" altLang="en-US" dirty="0"/>
          </a:p>
        </p:txBody>
      </p:sp>
    </p:spTree>
    <p:extLst>
      <p:ext uri="{BB962C8B-B14F-4D97-AF65-F5344CB8AC3E}">
        <p14:creationId xmlns:p14="http://schemas.microsoft.com/office/powerpoint/2010/main" val="977013958"/>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60764" y="1894381"/>
            <a:ext cx="3141597" cy="523220"/>
          </a:xfrm>
          <a:prstGeom prst="rect">
            <a:avLst/>
          </a:prstGeom>
          <a:solidFill>
            <a:srgbClr val="1BA0C9"/>
          </a:solid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 </a:t>
            </a:r>
            <a:r>
              <a:rPr lang="en-US" altLang="zh-CN" sz="2800" b="1" dirty="0" smtClean="0">
                <a:solidFill>
                  <a:schemeClr val="bg1"/>
                </a:solidFill>
                <a:latin typeface="微软雅黑" panose="020B0503020204020204" pitchFamily="34" charset="-122"/>
                <a:ea typeface="微软雅黑" panose="020B0503020204020204" pitchFamily="34" charset="-122"/>
              </a:rPr>
              <a:t>Installation </a:t>
            </a:r>
          </a:p>
        </p:txBody>
      </p:sp>
      <p:sp>
        <p:nvSpPr>
          <p:cNvPr id="7" name="文本框 6"/>
          <p:cNvSpPr txBox="1"/>
          <p:nvPr/>
        </p:nvSpPr>
        <p:spPr>
          <a:xfrm>
            <a:off x="1260763" y="3601624"/>
            <a:ext cx="3141597" cy="523220"/>
          </a:xfrm>
          <a:prstGeom prst="rect">
            <a:avLst/>
          </a:prstGeom>
          <a:solidFill>
            <a:srgbClr val="1BA0C9"/>
          </a:solidFill>
          <a:ln>
            <a:noFill/>
          </a:ln>
        </p:spPr>
        <p:txBody>
          <a:bodyPr wrap="square" rtlCol="0">
            <a:spAutoFit/>
          </a:bodyPr>
          <a:lstStyle/>
          <a:p>
            <a:pPr algn="ctr"/>
            <a:r>
              <a:rPr lang="en-US" altLang="zh-CN" sz="2800" b="1" dirty="0" smtClean="0">
                <a:solidFill>
                  <a:schemeClr val="bg1"/>
                </a:solidFill>
                <a:latin typeface="微软雅黑" panose="020B0503020204020204" pitchFamily="34" charset="-122"/>
                <a:ea typeface="微软雅黑" panose="020B0503020204020204" pitchFamily="34" charset="-122"/>
              </a:rPr>
              <a:t>Payment</a:t>
            </a:r>
          </a:p>
        </p:txBody>
      </p:sp>
      <p:sp>
        <p:nvSpPr>
          <p:cNvPr id="49" name="TextBox 18"/>
          <p:cNvSpPr txBox="1"/>
          <p:nvPr/>
        </p:nvSpPr>
        <p:spPr>
          <a:xfrm>
            <a:off x="4915739" y="1760249"/>
            <a:ext cx="6072916" cy="1172629"/>
          </a:xfrm>
          <a:prstGeom prst="rect">
            <a:avLst/>
          </a:prstGeom>
          <a:noFill/>
        </p:spPr>
        <p:txBody>
          <a:bodyPr wrap="square" rtlCol="0">
            <a:spAutoFit/>
          </a:bodyPr>
          <a:lstStyle/>
          <a:p>
            <a:pPr>
              <a:lnSpc>
                <a:spcPct val="130000"/>
              </a:lnSpc>
            </a:pPr>
            <a:r>
              <a:rPr lang="en-US" altLang="zh-CN"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Making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the installation process as simple and friendly as possible while satisfying the demands of an IT department</a:t>
            </a:r>
            <a:endParaRPr lang="zh-CN" altLang="en-US"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p:txBody>
      </p:sp>
      <p:sp>
        <p:nvSpPr>
          <p:cNvPr id="48" name="文本框 47"/>
          <p:cNvSpPr txBox="1"/>
          <p:nvPr/>
        </p:nvSpPr>
        <p:spPr>
          <a:xfrm>
            <a:off x="1096307" y="674840"/>
            <a:ext cx="5932566" cy="523220"/>
          </a:xfrm>
          <a:prstGeom prst="rect">
            <a:avLst/>
          </a:prstGeom>
          <a:noFill/>
        </p:spPr>
        <p:txBody>
          <a:bodyPr wrap="square" rtlCol="0">
            <a:spAutoFit/>
          </a:bodyPr>
          <a:lstStyle/>
          <a:p>
            <a:r>
              <a:rPr lang="en-US" altLang="zh-CN" sz="2800" b="1" dirty="0">
                <a:solidFill>
                  <a:srgbClr val="157E9F"/>
                </a:solidFill>
                <a:latin typeface="微软雅黑" panose="020B0503020204020204" pitchFamily="34" charset="-122"/>
                <a:ea typeface="微软雅黑" panose="020B0503020204020204" pitchFamily="34" charset="-122"/>
              </a:rPr>
              <a:t>Challenges in future</a:t>
            </a:r>
            <a:endParaRPr lang="zh-CN" altLang="en-US" sz="2800" b="1" dirty="0">
              <a:solidFill>
                <a:srgbClr val="157E9F"/>
              </a:solidFill>
              <a:latin typeface="微软雅黑" panose="020B0503020204020204" pitchFamily="34" charset="-122"/>
              <a:ea typeface="微软雅黑" panose="020B0503020204020204" pitchFamily="34" charset="-122"/>
            </a:endParaRPr>
          </a:p>
        </p:txBody>
      </p:sp>
      <p:sp>
        <p:nvSpPr>
          <p:cNvPr id="50" name="TextBox 18"/>
          <p:cNvSpPr txBox="1"/>
          <p:nvPr/>
        </p:nvSpPr>
        <p:spPr>
          <a:xfrm>
            <a:off x="4915739" y="3556066"/>
            <a:ext cx="6072916" cy="1172629"/>
          </a:xfrm>
          <a:prstGeom prst="rect">
            <a:avLst/>
          </a:prstGeom>
          <a:noFill/>
        </p:spPr>
        <p:txBody>
          <a:bodyPr wrap="square" rtlCol="0">
            <a:spAutoFit/>
          </a:bodyPr>
          <a:lstStyle/>
          <a:p>
            <a:pPr>
              <a:lnSpc>
                <a:spcPct val="130000"/>
              </a:lnSpc>
            </a:pPr>
            <a:r>
              <a:rPr lang="en-US" altLang="zh-CN"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Joanne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was getting concerned about feedback from some participants that they wouldn’t expect to pay anything for the service</a:t>
            </a:r>
            <a:endParaRPr lang="zh-CN" altLang="en-US"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p:txBody>
      </p:sp>
      <p:sp>
        <p:nvSpPr>
          <p:cNvPr id="51" name="文本框 50"/>
          <p:cNvSpPr txBox="1"/>
          <p:nvPr/>
        </p:nvSpPr>
        <p:spPr>
          <a:xfrm>
            <a:off x="1260763" y="5425806"/>
            <a:ext cx="3141597" cy="523220"/>
          </a:xfrm>
          <a:prstGeom prst="rect">
            <a:avLst/>
          </a:prstGeom>
          <a:solidFill>
            <a:srgbClr val="1BA0C9"/>
          </a:solidFill>
          <a:ln>
            <a:noFill/>
          </a:ln>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           . . .</a:t>
            </a:r>
          </a:p>
        </p:txBody>
      </p:sp>
      <p:sp>
        <p:nvSpPr>
          <p:cNvPr id="52" name="TextBox 18"/>
          <p:cNvSpPr txBox="1"/>
          <p:nvPr/>
        </p:nvSpPr>
        <p:spPr>
          <a:xfrm>
            <a:off x="4915739" y="5478737"/>
            <a:ext cx="6072916" cy="417358"/>
          </a:xfrm>
          <a:prstGeom prst="rect">
            <a:avLst/>
          </a:prstGeom>
          <a:noFill/>
        </p:spPr>
        <p:txBody>
          <a:bodyPr wrap="square" rtlCol="0">
            <a:spAutoFit/>
          </a:bodyPr>
          <a:lstStyle/>
          <a:p>
            <a:pPr>
              <a:lnSpc>
                <a:spcPct val="130000"/>
              </a:lnSpc>
            </a:pPr>
            <a:r>
              <a:rPr lang="en-US" altLang="zh-CN"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 ? ?</a:t>
            </a:r>
            <a:endParaRPr lang="zh-CN" altLang="en-US"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p:txBody>
      </p:sp>
      <p:sp>
        <p:nvSpPr>
          <p:cNvPr id="9" name="文本框 8"/>
          <p:cNvSpPr txBox="1"/>
          <p:nvPr/>
        </p:nvSpPr>
        <p:spPr>
          <a:xfrm>
            <a:off x="11672047" y="6400800"/>
            <a:ext cx="519954" cy="369332"/>
          </a:xfrm>
          <a:prstGeom prst="rect">
            <a:avLst/>
          </a:prstGeom>
          <a:noFill/>
        </p:spPr>
        <p:txBody>
          <a:bodyPr wrap="square" rtlCol="0">
            <a:spAutoFit/>
          </a:bodyPr>
          <a:lstStyle/>
          <a:p>
            <a:r>
              <a:rPr kumimoji="1" lang="en-US" altLang="zh-CN" dirty="0" smtClean="0"/>
              <a:t>28</a:t>
            </a:r>
            <a:endParaRPr kumimoji="1" lang="zh-CN" altLang="en-US" dirty="0"/>
          </a:p>
        </p:txBody>
      </p:sp>
    </p:spTree>
    <p:extLst>
      <p:ext uri="{BB962C8B-B14F-4D97-AF65-F5344CB8AC3E}">
        <p14:creationId xmlns:p14="http://schemas.microsoft.com/office/powerpoint/2010/main" val="1013627144"/>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12192000" cy="30289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882925" y="1710208"/>
            <a:ext cx="2127758" cy="1632726"/>
          </a:xfrm>
          <a:prstGeom prst="rect">
            <a:avLst/>
          </a:prstGeom>
          <a:blipFill rotWithShape="1">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6122033" y="1710208"/>
            <a:ext cx="2127758" cy="1632726"/>
          </a:xfrm>
          <a:prstGeom prst="rect">
            <a:avLst/>
          </a:prstGeom>
          <a:blipFill rotWithShape="1">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4005002" y="3342934"/>
            <a:ext cx="2127758" cy="1632726"/>
          </a:xfrm>
          <a:prstGeom prst="rect">
            <a:avLst/>
          </a:prstGeom>
          <a:blipFill rotWithShape="1">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242851" y="3342934"/>
            <a:ext cx="2127758" cy="1632726"/>
          </a:xfrm>
          <a:prstGeom prst="rect">
            <a:avLst/>
          </a:prstGeom>
          <a:blipFill rotWithShape="1">
            <a:blip r:embed="rId5"/>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1882925" y="3342934"/>
            <a:ext cx="2127758" cy="163272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001215" y="1710208"/>
            <a:ext cx="2127758" cy="1632726"/>
          </a:xfrm>
          <a:prstGeom prst="rect">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114459" y="3342934"/>
            <a:ext cx="2127758" cy="1632726"/>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238430" y="1710208"/>
            <a:ext cx="2127758" cy="163272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905268" y="720247"/>
            <a:ext cx="5440613" cy="523220"/>
          </a:xfrm>
          <a:prstGeom prst="rect">
            <a:avLst/>
          </a:prstGeom>
          <a:noFill/>
        </p:spPr>
        <p:txBody>
          <a:bodyPr wrap="square" rtlCol="0">
            <a:spAutoFit/>
          </a:bodyPr>
          <a:lstStyle/>
          <a:p>
            <a:r>
              <a:rPr lang="en-US" altLang="zh-CN" sz="2800" b="1" dirty="0" smtClean="0">
                <a:solidFill>
                  <a:srgbClr val="157E9F"/>
                </a:solidFill>
                <a:latin typeface="微软雅黑" panose="020B0503020204020204" pitchFamily="34" charset="-122"/>
                <a:ea typeface="微软雅黑" panose="020B0503020204020204" pitchFamily="34" charset="-122"/>
              </a:rPr>
              <a:t>Current Situation of </a:t>
            </a:r>
            <a:r>
              <a:rPr lang="en-US" altLang="zh-CN" sz="2800" b="1" dirty="0" err="1" smtClean="0">
                <a:solidFill>
                  <a:srgbClr val="157E9F"/>
                </a:solidFill>
                <a:latin typeface="微软雅黑" panose="020B0503020204020204" pitchFamily="34" charset="-122"/>
                <a:ea typeface="微软雅黑" panose="020B0503020204020204" pitchFamily="34" charset="-122"/>
              </a:rPr>
              <a:t>ClickDox</a:t>
            </a:r>
            <a:endParaRPr lang="zh-CN" altLang="en-US" sz="2800" b="1" dirty="0">
              <a:solidFill>
                <a:srgbClr val="157E9F"/>
              </a:solidFill>
              <a:latin typeface="微软雅黑" panose="020B0503020204020204" pitchFamily="34" charset="-122"/>
              <a:ea typeface="微软雅黑" panose="020B0503020204020204" pitchFamily="34" charset="-122"/>
            </a:endParaRPr>
          </a:p>
        </p:txBody>
      </p:sp>
      <p:sp>
        <p:nvSpPr>
          <p:cNvPr id="13" name="TextBox 18"/>
          <p:cNvSpPr txBox="1"/>
          <p:nvPr/>
        </p:nvSpPr>
        <p:spPr>
          <a:xfrm>
            <a:off x="1807539" y="3482944"/>
            <a:ext cx="2272850" cy="1492716"/>
          </a:xfrm>
          <a:prstGeom prst="rect">
            <a:avLst/>
          </a:prstGeom>
          <a:noFill/>
        </p:spPr>
        <p:txBody>
          <a:bodyPr wrap="square" rtlCol="0">
            <a:spAutoFit/>
          </a:bodyPr>
          <a:lstStyle/>
          <a:p>
            <a:pPr algn="ctr" defTabSz="914400">
              <a:lnSpc>
                <a:spcPct val="130000"/>
              </a:lnSpc>
            </a:pPr>
            <a:r>
              <a:rPr lang="en-US" altLang="zh-CN" sz="1400" dirty="0" smtClean="0">
                <a:solidFill>
                  <a:schemeClr val="bg1"/>
                </a:solidFill>
                <a:latin typeface="微软雅黑" panose="020B0503020204020204" pitchFamily="34" charset="-122"/>
                <a:ea typeface="微软雅黑" panose="020B0503020204020204" pitchFamily="34" charset="-122"/>
                <a:cs typeface="Levenim MT" pitchFamily="2" charset="-79"/>
              </a:rPr>
              <a:t>Established by a group of IT experts who’d worked together in the document management industry</a:t>
            </a:r>
            <a:endParaRPr lang="zh-CN" altLang="en-US" sz="1400" dirty="0">
              <a:solidFill>
                <a:schemeClr val="bg1"/>
              </a:solidFill>
              <a:latin typeface="微软雅黑" panose="020B0503020204020204" pitchFamily="34" charset="-122"/>
              <a:ea typeface="微软雅黑" panose="020B0503020204020204" pitchFamily="34" charset="-122"/>
              <a:cs typeface="Levenim MT" pitchFamily="2" charset="-79"/>
            </a:endParaRPr>
          </a:p>
        </p:txBody>
      </p:sp>
      <p:sp>
        <p:nvSpPr>
          <p:cNvPr id="14" name="TextBox 18"/>
          <p:cNvSpPr txBox="1"/>
          <p:nvPr/>
        </p:nvSpPr>
        <p:spPr>
          <a:xfrm>
            <a:off x="3905268" y="1780213"/>
            <a:ext cx="2308920" cy="1492716"/>
          </a:xfrm>
          <a:prstGeom prst="rect">
            <a:avLst/>
          </a:prstGeom>
          <a:noFill/>
        </p:spPr>
        <p:txBody>
          <a:bodyPr wrap="square" rtlCol="0">
            <a:spAutoFit/>
          </a:bodyPr>
          <a:lstStyle/>
          <a:p>
            <a:pPr algn="ctr" defTabSz="914400">
              <a:lnSpc>
                <a:spcPct val="130000"/>
              </a:lnSpc>
            </a:pPr>
            <a:r>
              <a:rPr lang="en-US" altLang="zh-CN" sz="1400" dirty="0" smtClean="0">
                <a:solidFill>
                  <a:schemeClr val="bg1"/>
                </a:solidFill>
                <a:latin typeface="微软雅黑" panose="020B0503020204020204" pitchFamily="34" charset="-122"/>
                <a:ea typeface="微软雅黑" panose="020B0503020204020204" pitchFamily="34" charset="-122"/>
                <a:cs typeface="Levenim MT" pitchFamily="2" charset="-79"/>
              </a:rPr>
              <a:t>Recognized the opportunity about exchanging documents over the Internet with complete security</a:t>
            </a:r>
            <a:endParaRPr lang="zh-CN" altLang="en-US" sz="1400" dirty="0">
              <a:solidFill>
                <a:schemeClr val="bg1"/>
              </a:solidFill>
              <a:latin typeface="微软雅黑" panose="020B0503020204020204" pitchFamily="34" charset="-122"/>
              <a:ea typeface="微软雅黑" panose="020B0503020204020204" pitchFamily="34" charset="-122"/>
              <a:cs typeface="Levenim MT" pitchFamily="2" charset="-79"/>
            </a:endParaRPr>
          </a:p>
        </p:txBody>
      </p:sp>
      <p:sp>
        <p:nvSpPr>
          <p:cNvPr id="15" name="TextBox 18"/>
          <p:cNvSpPr txBox="1"/>
          <p:nvPr/>
        </p:nvSpPr>
        <p:spPr>
          <a:xfrm>
            <a:off x="6226184" y="3594270"/>
            <a:ext cx="1904307" cy="1212640"/>
          </a:xfrm>
          <a:prstGeom prst="rect">
            <a:avLst/>
          </a:prstGeom>
          <a:noFill/>
        </p:spPr>
        <p:txBody>
          <a:bodyPr wrap="square" rtlCol="0">
            <a:spAutoFit/>
          </a:bodyPr>
          <a:lstStyle/>
          <a:p>
            <a:pPr algn="ctr" defTabSz="914400">
              <a:lnSpc>
                <a:spcPct val="130000"/>
              </a:lnSpc>
            </a:pPr>
            <a:r>
              <a:rPr lang="en-US" altLang="zh-CN" sz="1400" dirty="0" smtClean="0">
                <a:solidFill>
                  <a:schemeClr val="bg1"/>
                </a:solidFill>
                <a:latin typeface="微软雅黑" panose="020B0503020204020204" pitchFamily="34" charset="-122"/>
                <a:ea typeface="微软雅黑" panose="020B0503020204020204" pitchFamily="34" charset="-122"/>
                <a:cs typeface="Levenim MT" pitchFamily="2" charset="-79"/>
              </a:rPr>
              <a:t>Within 2 years they wanted to sell the business to a major courier</a:t>
            </a:r>
            <a:endParaRPr lang="zh-CN" altLang="en-US" sz="1400" dirty="0">
              <a:solidFill>
                <a:schemeClr val="bg1"/>
              </a:solidFill>
              <a:latin typeface="微软雅黑" panose="020B0503020204020204" pitchFamily="34" charset="-122"/>
              <a:ea typeface="微软雅黑" panose="020B0503020204020204" pitchFamily="34" charset="-122"/>
              <a:cs typeface="Levenim MT" pitchFamily="2" charset="-79"/>
            </a:endParaRPr>
          </a:p>
        </p:txBody>
      </p:sp>
      <p:sp>
        <p:nvSpPr>
          <p:cNvPr id="16" name="TextBox 18"/>
          <p:cNvSpPr txBox="1"/>
          <p:nvPr/>
        </p:nvSpPr>
        <p:spPr>
          <a:xfrm>
            <a:off x="8232750" y="1792931"/>
            <a:ext cx="2014456" cy="1492716"/>
          </a:xfrm>
          <a:prstGeom prst="rect">
            <a:avLst/>
          </a:prstGeom>
          <a:noFill/>
        </p:spPr>
        <p:txBody>
          <a:bodyPr wrap="square" rtlCol="0">
            <a:spAutoFit/>
          </a:bodyPr>
          <a:lstStyle/>
          <a:p>
            <a:pPr algn="ctr" defTabSz="914400">
              <a:lnSpc>
                <a:spcPct val="130000"/>
              </a:lnSpc>
            </a:pPr>
            <a:r>
              <a:rPr lang="en-US" altLang="zh-CN" sz="1400" dirty="0" smtClean="0">
                <a:solidFill>
                  <a:schemeClr val="bg1"/>
                </a:solidFill>
                <a:latin typeface="微软雅黑" panose="020B0503020204020204" pitchFamily="34" charset="-122"/>
                <a:ea typeface="微软雅黑" panose="020B0503020204020204" pitchFamily="34" charset="-122"/>
                <a:cs typeface="Levenim MT" pitchFamily="2" charset="-79"/>
              </a:rPr>
              <a:t>Having done 8 focus groups, getting some customers’ reactions to the idea of </a:t>
            </a:r>
            <a:r>
              <a:rPr lang="en-US" altLang="zh-CN" sz="1400" dirty="0" err="1" smtClean="0">
                <a:solidFill>
                  <a:schemeClr val="bg1"/>
                </a:solidFill>
                <a:latin typeface="微软雅黑" panose="020B0503020204020204" pitchFamily="34" charset="-122"/>
                <a:ea typeface="微软雅黑" panose="020B0503020204020204" pitchFamily="34" charset="-122"/>
                <a:cs typeface="Levenim MT" pitchFamily="2" charset="-79"/>
              </a:rPr>
              <a:t>ClickDox</a:t>
            </a:r>
            <a:endParaRPr lang="zh-CN" altLang="en-US" sz="1400" dirty="0">
              <a:solidFill>
                <a:schemeClr val="bg1"/>
              </a:solidFill>
              <a:latin typeface="微软雅黑" panose="020B0503020204020204" pitchFamily="34" charset="-122"/>
              <a:ea typeface="微软雅黑" panose="020B0503020204020204" pitchFamily="34" charset="-122"/>
              <a:cs typeface="Levenim MT" pitchFamily="2" charset="-79"/>
            </a:endParaRPr>
          </a:p>
        </p:txBody>
      </p:sp>
      <p:sp>
        <p:nvSpPr>
          <p:cNvPr id="2" name="文本框 1"/>
          <p:cNvSpPr txBox="1"/>
          <p:nvPr/>
        </p:nvSpPr>
        <p:spPr>
          <a:xfrm>
            <a:off x="1766215" y="5289644"/>
            <a:ext cx="8659569" cy="1200329"/>
          </a:xfrm>
          <a:prstGeom prst="rect">
            <a:avLst/>
          </a:prstGeom>
          <a:noFill/>
        </p:spPr>
        <p:txBody>
          <a:bodyPr wrap="square" rtlCol="0">
            <a:spAutoFit/>
          </a:bodyPr>
          <a:lstStyle/>
          <a:p>
            <a:r>
              <a:rPr kumimoji="1" lang="en-US" altLang="zh-CN" dirty="0" smtClean="0"/>
              <a:t>Knowing that </a:t>
            </a:r>
            <a:r>
              <a:rPr lang="en-US" altLang="zh-CN" dirty="0"/>
              <a:t>the best technology means nothing if people don’t want to use it. </a:t>
            </a:r>
            <a:endParaRPr kumimoji="1" lang="en-US" altLang="zh-CN" dirty="0" smtClean="0"/>
          </a:p>
          <a:p>
            <a:r>
              <a:rPr lang="en-US" altLang="zh-CN" dirty="0"/>
              <a:t>FedEx and UPS are mature companies with mature markets. For </a:t>
            </a:r>
            <a:r>
              <a:rPr lang="en-US" altLang="zh-CN" dirty="0" err="1"/>
              <a:t>ClickDox</a:t>
            </a:r>
            <a:r>
              <a:rPr lang="en-US" altLang="zh-CN" dirty="0"/>
              <a:t> to appeal to them, the technology will have to serve customers—not the other way around. </a:t>
            </a:r>
            <a:endParaRPr lang="en-US" altLang="zh-CN" dirty="0"/>
          </a:p>
          <a:p>
            <a:endParaRPr lang="en-US" altLang="zh-CN" dirty="0"/>
          </a:p>
        </p:txBody>
      </p:sp>
      <p:pic>
        <p:nvPicPr>
          <p:cNvPr id="3" name="图片 2"/>
          <p:cNvPicPr>
            <a:picLocks noChangeAspect="1"/>
          </p:cNvPicPr>
          <p:nvPr/>
        </p:nvPicPr>
        <p:blipFill rotWithShape="1">
          <a:blip r:embed="rId6"/>
          <a:srcRect l="27614"/>
          <a:stretch/>
        </p:blipFill>
        <p:spPr>
          <a:xfrm>
            <a:off x="1882588" y="1705461"/>
            <a:ext cx="2127654" cy="1650920"/>
          </a:xfrm>
          <a:prstGeom prst="rect">
            <a:avLst/>
          </a:prstGeom>
        </p:spPr>
      </p:pic>
      <p:pic>
        <p:nvPicPr>
          <p:cNvPr id="18" name="图片 17"/>
          <p:cNvPicPr>
            <a:picLocks noChangeAspect="1"/>
          </p:cNvPicPr>
          <p:nvPr/>
        </p:nvPicPr>
        <p:blipFill rotWithShape="1">
          <a:blip r:embed="rId7"/>
          <a:srcRect r="16165"/>
          <a:stretch/>
        </p:blipFill>
        <p:spPr>
          <a:xfrm>
            <a:off x="6110038" y="1706144"/>
            <a:ext cx="2133009" cy="1640853"/>
          </a:xfrm>
          <a:prstGeom prst="rect">
            <a:avLst/>
          </a:prstGeom>
        </p:spPr>
      </p:pic>
      <p:sp>
        <p:nvSpPr>
          <p:cNvPr id="20" name="文本框 19"/>
          <p:cNvSpPr txBox="1"/>
          <p:nvPr/>
        </p:nvSpPr>
        <p:spPr>
          <a:xfrm>
            <a:off x="11672047" y="6400800"/>
            <a:ext cx="519954" cy="369332"/>
          </a:xfrm>
          <a:prstGeom prst="rect">
            <a:avLst/>
          </a:prstGeom>
          <a:noFill/>
        </p:spPr>
        <p:txBody>
          <a:bodyPr wrap="square" rtlCol="0">
            <a:spAutoFit/>
          </a:bodyPr>
          <a:lstStyle/>
          <a:p>
            <a:r>
              <a:rPr kumimoji="1" lang="en-US" altLang="zh-CN" dirty="0" smtClean="0"/>
              <a:t>2</a:t>
            </a:r>
            <a:endParaRPr kumimoji="1" lang="zh-CN" altLang="en-US" dirty="0"/>
          </a:p>
        </p:txBody>
      </p:sp>
    </p:spTree>
    <p:extLst>
      <p:ext uri="{BB962C8B-B14F-4D97-AF65-F5344CB8AC3E}">
        <p14:creationId xmlns:p14="http://schemas.microsoft.com/office/powerpoint/2010/main" val="3008484237"/>
      </p:ext>
    </p:extLst>
  </p:cSld>
  <p:clrMapOvr>
    <a:masterClrMapping/>
  </p:clrMapOvr>
  <p:transition spd="slow">
    <p:push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p:cNvSpPr>
            <a:spLocks/>
          </p:cNvSpPr>
          <p:nvPr/>
        </p:nvSpPr>
        <p:spPr bwMode="auto">
          <a:xfrm>
            <a:off x="-44807" y="3599425"/>
            <a:ext cx="12236807" cy="3258575"/>
          </a:xfrm>
          <a:custGeom>
            <a:avLst/>
            <a:gdLst/>
            <a:ahLst/>
            <a:cxnLst>
              <a:cxn ang="0">
                <a:pos x="8" y="1016"/>
              </a:cxn>
              <a:cxn ang="0">
                <a:pos x="202" y="972"/>
              </a:cxn>
              <a:cxn ang="0">
                <a:pos x="310" y="876"/>
              </a:cxn>
              <a:cxn ang="0">
                <a:pos x="454" y="1052"/>
              </a:cxn>
              <a:cxn ang="0">
                <a:pos x="558" y="1106"/>
              </a:cxn>
              <a:cxn ang="0">
                <a:pos x="630" y="1242"/>
              </a:cxn>
              <a:cxn ang="0">
                <a:pos x="606" y="604"/>
              </a:cxn>
              <a:cxn ang="0">
                <a:pos x="650" y="410"/>
              </a:cxn>
              <a:cxn ang="0">
                <a:pos x="682" y="374"/>
              </a:cxn>
              <a:cxn ang="0">
                <a:pos x="742" y="590"/>
              </a:cxn>
              <a:cxn ang="0">
                <a:pos x="716" y="1002"/>
              </a:cxn>
              <a:cxn ang="0">
                <a:pos x="742" y="960"/>
              </a:cxn>
              <a:cxn ang="0">
                <a:pos x="820" y="964"/>
              </a:cxn>
              <a:cxn ang="0">
                <a:pos x="960" y="1084"/>
              </a:cxn>
              <a:cxn ang="0">
                <a:pos x="1076" y="1048"/>
              </a:cxn>
              <a:cxn ang="0">
                <a:pos x="1148" y="772"/>
              </a:cxn>
              <a:cxn ang="0">
                <a:pos x="1218" y="870"/>
              </a:cxn>
              <a:cxn ang="0">
                <a:pos x="1334" y="932"/>
              </a:cxn>
              <a:cxn ang="0">
                <a:pos x="1490" y="970"/>
              </a:cxn>
              <a:cxn ang="0">
                <a:pos x="1534" y="1074"/>
              </a:cxn>
              <a:cxn ang="0">
                <a:pos x="1628" y="856"/>
              </a:cxn>
              <a:cxn ang="0">
                <a:pos x="1738" y="624"/>
              </a:cxn>
              <a:cxn ang="0">
                <a:pos x="1844" y="586"/>
              </a:cxn>
              <a:cxn ang="0">
                <a:pos x="1862" y="1038"/>
              </a:cxn>
              <a:cxn ang="0">
                <a:pos x="2130" y="782"/>
              </a:cxn>
              <a:cxn ang="0">
                <a:pos x="2246" y="960"/>
              </a:cxn>
              <a:cxn ang="0">
                <a:pos x="2258" y="1042"/>
              </a:cxn>
              <a:cxn ang="0">
                <a:pos x="2356" y="750"/>
              </a:cxn>
              <a:cxn ang="0">
                <a:pos x="2478" y="984"/>
              </a:cxn>
              <a:cxn ang="0">
                <a:pos x="2556" y="1194"/>
              </a:cxn>
              <a:cxn ang="0">
                <a:pos x="2594" y="1022"/>
              </a:cxn>
              <a:cxn ang="0">
                <a:pos x="2638" y="676"/>
              </a:cxn>
              <a:cxn ang="0">
                <a:pos x="2832" y="686"/>
              </a:cxn>
              <a:cxn ang="0">
                <a:pos x="2978" y="1002"/>
              </a:cxn>
              <a:cxn ang="0">
                <a:pos x="3050" y="442"/>
              </a:cxn>
              <a:cxn ang="0">
                <a:pos x="3156" y="618"/>
              </a:cxn>
              <a:cxn ang="0">
                <a:pos x="3298" y="1008"/>
              </a:cxn>
              <a:cxn ang="0">
                <a:pos x="3400" y="1096"/>
              </a:cxn>
              <a:cxn ang="0">
                <a:pos x="3484" y="1214"/>
              </a:cxn>
              <a:cxn ang="0">
                <a:pos x="3586" y="838"/>
              </a:cxn>
              <a:cxn ang="0">
                <a:pos x="3790" y="952"/>
              </a:cxn>
              <a:cxn ang="0">
                <a:pos x="3816" y="842"/>
              </a:cxn>
              <a:cxn ang="0">
                <a:pos x="4060" y="892"/>
              </a:cxn>
              <a:cxn ang="0">
                <a:pos x="4178" y="974"/>
              </a:cxn>
              <a:cxn ang="0">
                <a:pos x="4370" y="744"/>
              </a:cxn>
              <a:cxn ang="0">
                <a:pos x="4402" y="1102"/>
              </a:cxn>
              <a:cxn ang="0">
                <a:pos x="4504" y="1120"/>
              </a:cxn>
              <a:cxn ang="0">
                <a:pos x="4542" y="964"/>
              </a:cxn>
              <a:cxn ang="0">
                <a:pos x="4574" y="600"/>
              </a:cxn>
              <a:cxn ang="0">
                <a:pos x="4766" y="948"/>
              </a:cxn>
              <a:cxn ang="0">
                <a:pos x="4978" y="1010"/>
              </a:cxn>
              <a:cxn ang="0">
                <a:pos x="5046" y="1016"/>
              </a:cxn>
              <a:cxn ang="0">
                <a:pos x="5122" y="1172"/>
              </a:cxn>
              <a:cxn ang="0">
                <a:pos x="5106" y="1158"/>
              </a:cxn>
              <a:cxn ang="0">
                <a:pos x="5146" y="804"/>
              </a:cxn>
              <a:cxn ang="0">
                <a:pos x="5244" y="1056"/>
              </a:cxn>
              <a:cxn ang="0">
                <a:pos x="5350" y="1102"/>
              </a:cxn>
              <a:cxn ang="0">
                <a:pos x="5482" y="1148"/>
              </a:cxn>
              <a:cxn ang="0">
                <a:pos x="5550" y="1006"/>
              </a:cxn>
              <a:cxn ang="0">
                <a:pos x="5700" y="930"/>
              </a:cxn>
              <a:cxn ang="0">
                <a:pos x="30" y="1520"/>
              </a:cxn>
            </a:cxnLst>
            <a:rect l="0" t="0" r="r" b="b"/>
            <a:pathLst>
              <a:path w="5708" h="1520">
                <a:moveTo>
                  <a:pt x="30" y="1520"/>
                </a:moveTo>
                <a:lnTo>
                  <a:pt x="30" y="1520"/>
                </a:lnTo>
                <a:lnTo>
                  <a:pt x="16" y="1518"/>
                </a:lnTo>
                <a:lnTo>
                  <a:pt x="10" y="1516"/>
                </a:lnTo>
                <a:lnTo>
                  <a:pt x="6" y="1514"/>
                </a:lnTo>
                <a:lnTo>
                  <a:pt x="4" y="1508"/>
                </a:lnTo>
                <a:lnTo>
                  <a:pt x="2" y="1502"/>
                </a:lnTo>
                <a:lnTo>
                  <a:pt x="0" y="1488"/>
                </a:lnTo>
                <a:lnTo>
                  <a:pt x="0" y="1488"/>
                </a:lnTo>
                <a:lnTo>
                  <a:pt x="2" y="1298"/>
                </a:lnTo>
                <a:lnTo>
                  <a:pt x="2" y="1110"/>
                </a:lnTo>
                <a:lnTo>
                  <a:pt x="2" y="1110"/>
                </a:lnTo>
                <a:lnTo>
                  <a:pt x="4" y="1092"/>
                </a:lnTo>
                <a:lnTo>
                  <a:pt x="4" y="1072"/>
                </a:lnTo>
                <a:lnTo>
                  <a:pt x="4" y="1034"/>
                </a:lnTo>
                <a:lnTo>
                  <a:pt x="4" y="1034"/>
                </a:lnTo>
                <a:lnTo>
                  <a:pt x="4" y="1020"/>
                </a:lnTo>
                <a:lnTo>
                  <a:pt x="8" y="1016"/>
                </a:lnTo>
                <a:lnTo>
                  <a:pt x="10" y="1014"/>
                </a:lnTo>
                <a:lnTo>
                  <a:pt x="14" y="1012"/>
                </a:lnTo>
                <a:lnTo>
                  <a:pt x="14" y="1012"/>
                </a:lnTo>
                <a:lnTo>
                  <a:pt x="38" y="1008"/>
                </a:lnTo>
                <a:lnTo>
                  <a:pt x="64" y="1004"/>
                </a:lnTo>
                <a:lnTo>
                  <a:pt x="94" y="1004"/>
                </a:lnTo>
                <a:lnTo>
                  <a:pt x="122" y="1006"/>
                </a:lnTo>
                <a:lnTo>
                  <a:pt x="150" y="1008"/>
                </a:lnTo>
                <a:lnTo>
                  <a:pt x="174" y="1012"/>
                </a:lnTo>
                <a:lnTo>
                  <a:pt x="192" y="1018"/>
                </a:lnTo>
                <a:lnTo>
                  <a:pt x="200" y="1020"/>
                </a:lnTo>
                <a:lnTo>
                  <a:pt x="204" y="1024"/>
                </a:lnTo>
                <a:lnTo>
                  <a:pt x="204" y="1024"/>
                </a:lnTo>
                <a:lnTo>
                  <a:pt x="204" y="1016"/>
                </a:lnTo>
                <a:lnTo>
                  <a:pt x="204" y="1006"/>
                </a:lnTo>
                <a:lnTo>
                  <a:pt x="202" y="990"/>
                </a:lnTo>
                <a:lnTo>
                  <a:pt x="202" y="980"/>
                </a:lnTo>
                <a:lnTo>
                  <a:pt x="202" y="972"/>
                </a:lnTo>
                <a:lnTo>
                  <a:pt x="206" y="964"/>
                </a:lnTo>
                <a:lnTo>
                  <a:pt x="214" y="956"/>
                </a:lnTo>
                <a:lnTo>
                  <a:pt x="214" y="956"/>
                </a:lnTo>
                <a:lnTo>
                  <a:pt x="234" y="956"/>
                </a:lnTo>
                <a:lnTo>
                  <a:pt x="254" y="956"/>
                </a:lnTo>
                <a:lnTo>
                  <a:pt x="274" y="956"/>
                </a:lnTo>
                <a:lnTo>
                  <a:pt x="296" y="952"/>
                </a:lnTo>
                <a:lnTo>
                  <a:pt x="296" y="952"/>
                </a:lnTo>
                <a:lnTo>
                  <a:pt x="300" y="946"/>
                </a:lnTo>
                <a:lnTo>
                  <a:pt x="300" y="946"/>
                </a:lnTo>
                <a:lnTo>
                  <a:pt x="302" y="938"/>
                </a:lnTo>
                <a:lnTo>
                  <a:pt x="302" y="930"/>
                </a:lnTo>
                <a:lnTo>
                  <a:pt x="302" y="914"/>
                </a:lnTo>
                <a:lnTo>
                  <a:pt x="304" y="900"/>
                </a:lnTo>
                <a:lnTo>
                  <a:pt x="306" y="892"/>
                </a:lnTo>
                <a:lnTo>
                  <a:pt x="310" y="886"/>
                </a:lnTo>
                <a:lnTo>
                  <a:pt x="310" y="886"/>
                </a:lnTo>
                <a:lnTo>
                  <a:pt x="310" y="876"/>
                </a:lnTo>
                <a:lnTo>
                  <a:pt x="310" y="876"/>
                </a:lnTo>
                <a:lnTo>
                  <a:pt x="328" y="874"/>
                </a:lnTo>
                <a:lnTo>
                  <a:pt x="344" y="872"/>
                </a:lnTo>
                <a:lnTo>
                  <a:pt x="376" y="864"/>
                </a:lnTo>
                <a:lnTo>
                  <a:pt x="392" y="862"/>
                </a:lnTo>
                <a:lnTo>
                  <a:pt x="408" y="860"/>
                </a:lnTo>
                <a:lnTo>
                  <a:pt x="424" y="862"/>
                </a:lnTo>
                <a:lnTo>
                  <a:pt x="440" y="864"/>
                </a:lnTo>
                <a:lnTo>
                  <a:pt x="440" y="864"/>
                </a:lnTo>
                <a:lnTo>
                  <a:pt x="446" y="868"/>
                </a:lnTo>
                <a:lnTo>
                  <a:pt x="448" y="872"/>
                </a:lnTo>
                <a:lnTo>
                  <a:pt x="452" y="882"/>
                </a:lnTo>
                <a:lnTo>
                  <a:pt x="454" y="892"/>
                </a:lnTo>
                <a:lnTo>
                  <a:pt x="454" y="902"/>
                </a:lnTo>
                <a:lnTo>
                  <a:pt x="454" y="902"/>
                </a:lnTo>
                <a:lnTo>
                  <a:pt x="454" y="1044"/>
                </a:lnTo>
                <a:lnTo>
                  <a:pt x="454" y="1044"/>
                </a:lnTo>
                <a:lnTo>
                  <a:pt x="454" y="1052"/>
                </a:lnTo>
                <a:lnTo>
                  <a:pt x="456" y="1058"/>
                </a:lnTo>
                <a:lnTo>
                  <a:pt x="456" y="1058"/>
                </a:lnTo>
                <a:lnTo>
                  <a:pt x="462" y="1060"/>
                </a:lnTo>
                <a:lnTo>
                  <a:pt x="468" y="1062"/>
                </a:lnTo>
                <a:lnTo>
                  <a:pt x="482" y="1064"/>
                </a:lnTo>
                <a:lnTo>
                  <a:pt x="508" y="1062"/>
                </a:lnTo>
                <a:lnTo>
                  <a:pt x="508" y="1062"/>
                </a:lnTo>
                <a:lnTo>
                  <a:pt x="520" y="1064"/>
                </a:lnTo>
                <a:lnTo>
                  <a:pt x="532" y="1068"/>
                </a:lnTo>
                <a:lnTo>
                  <a:pt x="536" y="1070"/>
                </a:lnTo>
                <a:lnTo>
                  <a:pt x="538" y="1076"/>
                </a:lnTo>
                <a:lnTo>
                  <a:pt x="542" y="1082"/>
                </a:lnTo>
                <a:lnTo>
                  <a:pt x="542" y="1088"/>
                </a:lnTo>
                <a:lnTo>
                  <a:pt x="542" y="1088"/>
                </a:lnTo>
                <a:lnTo>
                  <a:pt x="544" y="1094"/>
                </a:lnTo>
                <a:lnTo>
                  <a:pt x="546" y="1098"/>
                </a:lnTo>
                <a:lnTo>
                  <a:pt x="550" y="1104"/>
                </a:lnTo>
                <a:lnTo>
                  <a:pt x="558" y="1106"/>
                </a:lnTo>
                <a:lnTo>
                  <a:pt x="568" y="1108"/>
                </a:lnTo>
                <a:lnTo>
                  <a:pt x="568" y="1108"/>
                </a:lnTo>
                <a:lnTo>
                  <a:pt x="588" y="1110"/>
                </a:lnTo>
                <a:lnTo>
                  <a:pt x="596" y="1112"/>
                </a:lnTo>
                <a:lnTo>
                  <a:pt x="600" y="1116"/>
                </a:lnTo>
                <a:lnTo>
                  <a:pt x="604" y="1120"/>
                </a:lnTo>
                <a:lnTo>
                  <a:pt x="606" y="1128"/>
                </a:lnTo>
                <a:lnTo>
                  <a:pt x="608" y="1148"/>
                </a:lnTo>
                <a:lnTo>
                  <a:pt x="608" y="1148"/>
                </a:lnTo>
                <a:lnTo>
                  <a:pt x="610" y="1184"/>
                </a:lnTo>
                <a:lnTo>
                  <a:pt x="610" y="1222"/>
                </a:lnTo>
                <a:lnTo>
                  <a:pt x="610" y="1222"/>
                </a:lnTo>
                <a:lnTo>
                  <a:pt x="610" y="1230"/>
                </a:lnTo>
                <a:lnTo>
                  <a:pt x="612" y="1238"/>
                </a:lnTo>
                <a:lnTo>
                  <a:pt x="618" y="1242"/>
                </a:lnTo>
                <a:lnTo>
                  <a:pt x="626" y="1242"/>
                </a:lnTo>
                <a:lnTo>
                  <a:pt x="626" y="1242"/>
                </a:lnTo>
                <a:lnTo>
                  <a:pt x="630" y="1242"/>
                </a:lnTo>
                <a:lnTo>
                  <a:pt x="630" y="1240"/>
                </a:lnTo>
                <a:lnTo>
                  <a:pt x="626" y="1238"/>
                </a:lnTo>
                <a:lnTo>
                  <a:pt x="626" y="1236"/>
                </a:lnTo>
                <a:lnTo>
                  <a:pt x="626" y="1236"/>
                </a:lnTo>
                <a:lnTo>
                  <a:pt x="632" y="1160"/>
                </a:lnTo>
                <a:lnTo>
                  <a:pt x="632" y="1086"/>
                </a:lnTo>
                <a:lnTo>
                  <a:pt x="632" y="1012"/>
                </a:lnTo>
                <a:lnTo>
                  <a:pt x="634" y="938"/>
                </a:lnTo>
                <a:lnTo>
                  <a:pt x="634" y="938"/>
                </a:lnTo>
                <a:lnTo>
                  <a:pt x="638" y="836"/>
                </a:lnTo>
                <a:lnTo>
                  <a:pt x="638" y="786"/>
                </a:lnTo>
                <a:lnTo>
                  <a:pt x="638" y="734"/>
                </a:lnTo>
                <a:lnTo>
                  <a:pt x="638" y="734"/>
                </a:lnTo>
                <a:lnTo>
                  <a:pt x="634" y="702"/>
                </a:lnTo>
                <a:lnTo>
                  <a:pt x="628" y="668"/>
                </a:lnTo>
                <a:lnTo>
                  <a:pt x="618" y="636"/>
                </a:lnTo>
                <a:lnTo>
                  <a:pt x="606" y="604"/>
                </a:lnTo>
                <a:lnTo>
                  <a:pt x="606" y="604"/>
                </a:lnTo>
                <a:lnTo>
                  <a:pt x="596" y="584"/>
                </a:lnTo>
                <a:lnTo>
                  <a:pt x="592" y="574"/>
                </a:lnTo>
                <a:lnTo>
                  <a:pt x="590" y="562"/>
                </a:lnTo>
                <a:lnTo>
                  <a:pt x="590" y="562"/>
                </a:lnTo>
                <a:lnTo>
                  <a:pt x="590" y="550"/>
                </a:lnTo>
                <a:lnTo>
                  <a:pt x="590" y="544"/>
                </a:lnTo>
                <a:lnTo>
                  <a:pt x="594" y="538"/>
                </a:lnTo>
                <a:lnTo>
                  <a:pt x="594" y="538"/>
                </a:lnTo>
                <a:lnTo>
                  <a:pt x="604" y="528"/>
                </a:lnTo>
                <a:lnTo>
                  <a:pt x="612" y="518"/>
                </a:lnTo>
                <a:lnTo>
                  <a:pt x="624" y="494"/>
                </a:lnTo>
                <a:lnTo>
                  <a:pt x="634" y="470"/>
                </a:lnTo>
                <a:lnTo>
                  <a:pt x="644" y="446"/>
                </a:lnTo>
                <a:lnTo>
                  <a:pt x="644" y="446"/>
                </a:lnTo>
                <a:lnTo>
                  <a:pt x="648" y="438"/>
                </a:lnTo>
                <a:lnTo>
                  <a:pt x="650" y="428"/>
                </a:lnTo>
                <a:lnTo>
                  <a:pt x="650" y="410"/>
                </a:lnTo>
                <a:lnTo>
                  <a:pt x="650" y="410"/>
                </a:lnTo>
                <a:lnTo>
                  <a:pt x="650" y="240"/>
                </a:lnTo>
                <a:lnTo>
                  <a:pt x="650" y="240"/>
                </a:lnTo>
                <a:lnTo>
                  <a:pt x="650" y="222"/>
                </a:lnTo>
                <a:lnTo>
                  <a:pt x="652" y="214"/>
                </a:lnTo>
                <a:lnTo>
                  <a:pt x="658" y="206"/>
                </a:lnTo>
                <a:lnTo>
                  <a:pt x="658" y="206"/>
                </a:lnTo>
                <a:lnTo>
                  <a:pt x="654" y="192"/>
                </a:lnTo>
                <a:lnTo>
                  <a:pt x="656" y="180"/>
                </a:lnTo>
                <a:lnTo>
                  <a:pt x="658" y="166"/>
                </a:lnTo>
                <a:lnTo>
                  <a:pt x="658" y="154"/>
                </a:lnTo>
                <a:lnTo>
                  <a:pt x="658" y="154"/>
                </a:lnTo>
                <a:lnTo>
                  <a:pt x="658" y="76"/>
                </a:lnTo>
                <a:lnTo>
                  <a:pt x="658" y="0"/>
                </a:lnTo>
                <a:lnTo>
                  <a:pt x="658" y="0"/>
                </a:lnTo>
                <a:lnTo>
                  <a:pt x="668" y="0"/>
                </a:lnTo>
                <a:lnTo>
                  <a:pt x="668" y="0"/>
                </a:lnTo>
                <a:lnTo>
                  <a:pt x="682" y="374"/>
                </a:lnTo>
                <a:lnTo>
                  <a:pt x="682" y="374"/>
                </a:lnTo>
                <a:lnTo>
                  <a:pt x="684" y="396"/>
                </a:lnTo>
                <a:lnTo>
                  <a:pt x="688" y="416"/>
                </a:lnTo>
                <a:lnTo>
                  <a:pt x="694" y="436"/>
                </a:lnTo>
                <a:lnTo>
                  <a:pt x="702" y="456"/>
                </a:lnTo>
                <a:lnTo>
                  <a:pt x="710" y="474"/>
                </a:lnTo>
                <a:lnTo>
                  <a:pt x="722" y="492"/>
                </a:lnTo>
                <a:lnTo>
                  <a:pt x="734" y="510"/>
                </a:lnTo>
                <a:lnTo>
                  <a:pt x="748" y="526"/>
                </a:lnTo>
                <a:lnTo>
                  <a:pt x="748" y="526"/>
                </a:lnTo>
                <a:lnTo>
                  <a:pt x="752" y="532"/>
                </a:lnTo>
                <a:lnTo>
                  <a:pt x="756" y="540"/>
                </a:lnTo>
                <a:lnTo>
                  <a:pt x="758" y="548"/>
                </a:lnTo>
                <a:lnTo>
                  <a:pt x="758" y="556"/>
                </a:lnTo>
                <a:lnTo>
                  <a:pt x="756" y="564"/>
                </a:lnTo>
                <a:lnTo>
                  <a:pt x="752" y="572"/>
                </a:lnTo>
                <a:lnTo>
                  <a:pt x="748" y="582"/>
                </a:lnTo>
                <a:lnTo>
                  <a:pt x="742" y="590"/>
                </a:lnTo>
                <a:lnTo>
                  <a:pt x="742" y="590"/>
                </a:lnTo>
                <a:lnTo>
                  <a:pt x="732" y="600"/>
                </a:lnTo>
                <a:lnTo>
                  <a:pt x="728" y="612"/>
                </a:lnTo>
                <a:lnTo>
                  <a:pt x="720" y="638"/>
                </a:lnTo>
                <a:lnTo>
                  <a:pt x="720" y="638"/>
                </a:lnTo>
                <a:lnTo>
                  <a:pt x="716" y="658"/>
                </a:lnTo>
                <a:lnTo>
                  <a:pt x="712" y="678"/>
                </a:lnTo>
                <a:lnTo>
                  <a:pt x="708" y="716"/>
                </a:lnTo>
                <a:lnTo>
                  <a:pt x="708" y="754"/>
                </a:lnTo>
                <a:lnTo>
                  <a:pt x="710" y="792"/>
                </a:lnTo>
                <a:lnTo>
                  <a:pt x="716" y="870"/>
                </a:lnTo>
                <a:lnTo>
                  <a:pt x="718" y="908"/>
                </a:lnTo>
                <a:lnTo>
                  <a:pt x="716" y="948"/>
                </a:lnTo>
                <a:lnTo>
                  <a:pt x="716" y="948"/>
                </a:lnTo>
                <a:lnTo>
                  <a:pt x="716" y="964"/>
                </a:lnTo>
                <a:lnTo>
                  <a:pt x="714" y="980"/>
                </a:lnTo>
                <a:lnTo>
                  <a:pt x="714" y="980"/>
                </a:lnTo>
                <a:lnTo>
                  <a:pt x="714" y="992"/>
                </a:lnTo>
                <a:lnTo>
                  <a:pt x="716" y="1002"/>
                </a:lnTo>
                <a:lnTo>
                  <a:pt x="718" y="1022"/>
                </a:lnTo>
                <a:lnTo>
                  <a:pt x="718" y="1022"/>
                </a:lnTo>
                <a:lnTo>
                  <a:pt x="718" y="1026"/>
                </a:lnTo>
                <a:lnTo>
                  <a:pt x="720" y="1028"/>
                </a:lnTo>
                <a:lnTo>
                  <a:pt x="722" y="1028"/>
                </a:lnTo>
                <a:lnTo>
                  <a:pt x="720" y="1028"/>
                </a:lnTo>
                <a:lnTo>
                  <a:pt x="720" y="1028"/>
                </a:lnTo>
                <a:lnTo>
                  <a:pt x="720" y="1028"/>
                </a:lnTo>
                <a:lnTo>
                  <a:pt x="718" y="1026"/>
                </a:lnTo>
                <a:lnTo>
                  <a:pt x="718" y="1026"/>
                </a:lnTo>
                <a:lnTo>
                  <a:pt x="714" y="1002"/>
                </a:lnTo>
                <a:lnTo>
                  <a:pt x="714" y="990"/>
                </a:lnTo>
                <a:lnTo>
                  <a:pt x="716" y="978"/>
                </a:lnTo>
                <a:lnTo>
                  <a:pt x="716" y="978"/>
                </a:lnTo>
                <a:lnTo>
                  <a:pt x="720" y="970"/>
                </a:lnTo>
                <a:lnTo>
                  <a:pt x="726" y="966"/>
                </a:lnTo>
                <a:lnTo>
                  <a:pt x="742" y="960"/>
                </a:lnTo>
                <a:lnTo>
                  <a:pt x="742" y="960"/>
                </a:lnTo>
                <a:lnTo>
                  <a:pt x="748" y="956"/>
                </a:lnTo>
                <a:lnTo>
                  <a:pt x="750" y="954"/>
                </a:lnTo>
                <a:lnTo>
                  <a:pt x="752" y="950"/>
                </a:lnTo>
                <a:lnTo>
                  <a:pt x="752" y="950"/>
                </a:lnTo>
                <a:lnTo>
                  <a:pt x="752" y="942"/>
                </a:lnTo>
                <a:lnTo>
                  <a:pt x="752" y="942"/>
                </a:lnTo>
                <a:lnTo>
                  <a:pt x="754" y="930"/>
                </a:lnTo>
                <a:lnTo>
                  <a:pt x="758" y="922"/>
                </a:lnTo>
                <a:lnTo>
                  <a:pt x="764" y="916"/>
                </a:lnTo>
                <a:lnTo>
                  <a:pt x="770" y="912"/>
                </a:lnTo>
                <a:lnTo>
                  <a:pt x="776" y="912"/>
                </a:lnTo>
                <a:lnTo>
                  <a:pt x="784" y="914"/>
                </a:lnTo>
                <a:lnTo>
                  <a:pt x="794" y="918"/>
                </a:lnTo>
                <a:lnTo>
                  <a:pt x="804" y="926"/>
                </a:lnTo>
                <a:lnTo>
                  <a:pt x="804" y="926"/>
                </a:lnTo>
                <a:lnTo>
                  <a:pt x="804" y="958"/>
                </a:lnTo>
                <a:lnTo>
                  <a:pt x="804" y="958"/>
                </a:lnTo>
                <a:lnTo>
                  <a:pt x="820" y="964"/>
                </a:lnTo>
                <a:lnTo>
                  <a:pt x="836" y="966"/>
                </a:lnTo>
                <a:lnTo>
                  <a:pt x="852" y="966"/>
                </a:lnTo>
                <a:lnTo>
                  <a:pt x="870" y="964"/>
                </a:lnTo>
                <a:lnTo>
                  <a:pt x="870" y="964"/>
                </a:lnTo>
                <a:lnTo>
                  <a:pt x="898" y="962"/>
                </a:lnTo>
                <a:lnTo>
                  <a:pt x="928" y="962"/>
                </a:lnTo>
                <a:lnTo>
                  <a:pt x="928" y="962"/>
                </a:lnTo>
                <a:lnTo>
                  <a:pt x="940" y="964"/>
                </a:lnTo>
                <a:lnTo>
                  <a:pt x="946" y="966"/>
                </a:lnTo>
                <a:lnTo>
                  <a:pt x="950" y="970"/>
                </a:lnTo>
                <a:lnTo>
                  <a:pt x="954" y="974"/>
                </a:lnTo>
                <a:lnTo>
                  <a:pt x="956" y="980"/>
                </a:lnTo>
                <a:lnTo>
                  <a:pt x="958" y="992"/>
                </a:lnTo>
                <a:lnTo>
                  <a:pt x="958" y="992"/>
                </a:lnTo>
                <a:lnTo>
                  <a:pt x="958" y="1054"/>
                </a:lnTo>
                <a:lnTo>
                  <a:pt x="958" y="1054"/>
                </a:lnTo>
                <a:lnTo>
                  <a:pt x="960" y="1078"/>
                </a:lnTo>
                <a:lnTo>
                  <a:pt x="960" y="1084"/>
                </a:lnTo>
                <a:lnTo>
                  <a:pt x="964" y="1090"/>
                </a:lnTo>
                <a:lnTo>
                  <a:pt x="968" y="1092"/>
                </a:lnTo>
                <a:lnTo>
                  <a:pt x="976" y="1094"/>
                </a:lnTo>
                <a:lnTo>
                  <a:pt x="998" y="1096"/>
                </a:lnTo>
                <a:lnTo>
                  <a:pt x="998" y="1096"/>
                </a:lnTo>
                <a:lnTo>
                  <a:pt x="1006" y="1096"/>
                </a:lnTo>
                <a:lnTo>
                  <a:pt x="1006" y="1096"/>
                </a:lnTo>
                <a:lnTo>
                  <a:pt x="1022" y="1096"/>
                </a:lnTo>
                <a:lnTo>
                  <a:pt x="1040" y="1098"/>
                </a:lnTo>
                <a:lnTo>
                  <a:pt x="1054" y="1096"/>
                </a:lnTo>
                <a:lnTo>
                  <a:pt x="1062" y="1094"/>
                </a:lnTo>
                <a:lnTo>
                  <a:pt x="1068" y="1090"/>
                </a:lnTo>
                <a:lnTo>
                  <a:pt x="1068" y="1090"/>
                </a:lnTo>
                <a:lnTo>
                  <a:pt x="1074" y="1084"/>
                </a:lnTo>
                <a:lnTo>
                  <a:pt x="1076" y="1078"/>
                </a:lnTo>
                <a:lnTo>
                  <a:pt x="1078" y="1072"/>
                </a:lnTo>
                <a:lnTo>
                  <a:pt x="1078" y="1064"/>
                </a:lnTo>
                <a:lnTo>
                  <a:pt x="1076" y="1048"/>
                </a:lnTo>
                <a:lnTo>
                  <a:pt x="1076" y="1032"/>
                </a:lnTo>
                <a:lnTo>
                  <a:pt x="1076" y="1032"/>
                </a:lnTo>
                <a:lnTo>
                  <a:pt x="1080" y="1020"/>
                </a:lnTo>
                <a:lnTo>
                  <a:pt x="1082" y="1014"/>
                </a:lnTo>
                <a:lnTo>
                  <a:pt x="1086" y="1010"/>
                </a:lnTo>
                <a:lnTo>
                  <a:pt x="1086" y="1010"/>
                </a:lnTo>
                <a:lnTo>
                  <a:pt x="1088" y="1006"/>
                </a:lnTo>
                <a:lnTo>
                  <a:pt x="1094" y="1006"/>
                </a:lnTo>
                <a:lnTo>
                  <a:pt x="1094" y="1006"/>
                </a:lnTo>
                <a:lnTo>
                  <a:pt x="1100" y="1004"/>
                </a:lnTo>
                <a:lnTo>
                  <a:pt x="1108" y="1006"/>
                </a:lnTo>
                <a:lnTo>
                  <a:pt x="1122" y="1008"/>
                </a:lnTo>
                <a:lnTo>
                  <a:pt x="1130" y="1008"/>
                </a:lnTo>
                <a:lnTo>
                  <a:pt x="1136" y="1006"/>
                </a:lnTo>
                <a:lnTo>
                  <a:pt x="1142" y="1002"/>
                </a:lnTo>
                <a:lnTo>
                  <a:pt x="1148" y="996"/>
                </a:lnTo>
                <a:lnTo>
                  <a:pt x="1148" y="996"/>
                </a:lnTo>
                <a:lnTo>
                  <a:pt x="1148" y="772"/>
                </a:lnTo>
                <a:lnTo>
                  <a:pt x="1148" y="772"/>
                </a:lnTo>
                <a:lnTo>
                  <a:pt x="1148" y="750"/>
                </a:lnTo>
                <a:lnTo>
                  <a:pt x="1150" y="738"/>
                </a:lnTo>
                <a:lnTo>
                  <a:pt x="1156" y="728"/>
                </a:lnTo>
                <a:lnTo>
                  <a:pt x="1156" y="728"/>
                </a:lnTo>
                <a:lnTo>
                  <a:pt x="1166" y="722"/>
                </a:lnTo>
                <a:lnTo>
                  <a:pt x="1178" y="720"/>
                </a:lnTo>
                <a:lnTo>
                  <a:pt x="1190" y="722"/>
                </a:lnTo>
                <a:lnTo>
                  <a:pt x="1202" y="724"/>
                </a:lnTo>
                <a:lnTo>
                  <a:pt x="1202" y="724"/>
                </a:lnTo>
                <a:lnTo>
                  <a:pt x="1206" y="728"/>
                </a:lnTo>
                <a:lnTo>
                  <a:pt x="1210" y="732"/>
                </a:lnTo>
                <a:lnTo>
                  <a:pt x="1214" y="742"/>
                </a:lnTo>
                <a:lnTo>
                  <a:pt x="1216" y="752"/>
                </a:lnTo>
                <a:lnTo>
                  <a:pt x="1216" y="764"/>
                </a:lnTo>
                <a:lnTo>
                  <a:pt x="1216" y="764"/>
                </a:lnTo>
                <a:lnTo>
                  <a:pt x="1216" y="816"/>
                </a:lnTo>
                <a:lnTo>
                  <a:pt x="1218" y="870"/>
                </a:lnTo>
                <a:lnTo>
                  <a:pt x="1218" y="870"/>
                </a:lnTo>
                <a:lnTo>
                  <a:pt x="1218" y="880"/>
                </a:lnTo>
                <a:lnTo>
                  <a:pt x="1220" y="884"/>
                </a:lnTo>
                <a:lnTo>
                  <a:pt x="1224" y="888"/>
                </a:lnTo>
                <a:lnTo>
                  <a:pt x="1224" y="888"/>
                </a:lnTo>
                <a:lnTo>
                  <a:pt x="1254" y="890"/>
                </a:lnTo>
                <a:lnTo>
                  <a:pt x="1284" y="888"/>
                </a:lnTo>
                <a:lnTo>
                  <a:pt x="1284" y="888"/>
                </a:lnTo>
                <a:lnTo>
                  <a:pt x="1300" y="890"/>
                </a:lnTo>
                <a:lnTo>
                  <a:pt x="1308" y="892"/>
                </a:lnTo>
                <a:lnTo>
                  <a:pt x="1312" y="896"/>
                </a:lnTo>
                <a:lnTo>
                  <a:pt x="1318" y="900"/>
                </a:lnTo>
                <a:lnTo>
                  <a:pt x="1320" y="906"/>
                </a:lnTo>
                <a:lnTo>
                  <a:pt x="1322" y="914"/>
                </a:lnTo>
                <a:lnTo>
                  <a:pt x="1324" y="922"/>
                </a:lnTo>
                <a:lnTo>
                  <a:pt x="1324" y="922"/>
                </a:lnTo>
                <a:lnTo>
                  <a:pt x="1328" y="928"/>
                </a:lnTo>
                <a:lnTo>
                  <a:pt x="1334" y="932"/>
                </a:lnTo>
                <a:lnTo>
                  <a:pt x="1340" y="934"/>
                </a:lnTo>
                <a:lnTo>
                  <a:pt x="1346" y="934"/>
                </a:lnTo>
                <a:lnTo>
                  <a:pt x="1360" y="934"/>
                </a:lnTo>
                <a:lnTo>
                  <a:pt x="1366" y="932"/>
                </a:lnTo>
                <a:lnTo>
                  <a:pt x="1372" y="934"/>
                </a:lnTo>
                <a:lnTo>
                  <a:pt x="1372" y="934"/>
                </a:lnTo>
                <a:lnTo>
                  <a:pt x="1394" y="934"/>
                </a:lnTo>
                <a:lnTo>
                  <a:pt x="1394" y="934"/>
                </a:lnTo>
                <a:lnTo>
                  <a:pt x="1458" y="934"/>
                </a:lnTo>
                <a:lnTo>
                  <a:pt x="1458" y="934"/>
                </a:lnTo>
                <a:lnTo>
                  <a:pt x="1468" y="934"/>
                </a:lnTo>
                <a:lnTo>
                  <a:pt x="1468" y="934"/>
                </a:lnTo>
                <a:lnTo>
                  <a:pt x="1476" y="936"/>
                </a:lnTo>
                <a:lnTo>
                  <a:pt x="1480" y="938"/>
                </a:lnTo>
                <a:lnTo>
                  <a:pt x="1484" y="942"/>
                </a:lnTo>
                <a:lnTo>
                  <a:pt x="1488" y="948"/>
                </a:lnTo>
                <a:lnTo>
                  <a:pt x="1490" y="958"/>
                </a:lnTo>
                <a:lnTo>
                  <a:pt x="1490" y="970"/>
                </a:lnTo>
                <a:lnTo>
                  <a:pt x="1490" y="970"/>
                </a:lnTo>
                <a:lnTo>
                  <a:pt x="1492" y="1084"/>
                </a:lnTo>
                <a:lnTo>
                  <a:pt x="1492" y="1084"/>
                </a:lnTo>
                <a:lnTo>
                  <a:pt x="1492" y="1098"/>
                </a:lnTo>
                <a:lnTo>
                  <a:pt x="1496" y="1104"/>
                </a:lnTo>
                <a:lnTo>
                  <a:pt x="1500" y="1110"/>
                </a:lnTo>
                <a:lnTo>
                  <a:pt x="1500" y="1110"/>
                </a:lnTo>
                <a:lnTo>
                  <a:pt x="1506" y="1112"/>
                </a:lnTo>
                <a:lnTo>
                  <a:pt x="1510" y="1112"/>
                </a:lnTo>
                <a:lnTo>
                  <a:pt x="1516" y="1112"/>
                </a:lnTo>
                <a:lnTo>
                  <a:pt x="1520" y="1110"/>
                </a:lnTo>
                <a:lnTo>
                  <a:pt x="1524" y="1106"/>
                </a:lnTo>
                <a:lnTo>
                  <a:pt x="1526" y="1102"/>
                </a:lnTo>
                <a:lnTo>
                  <a:pt x="1530" y="1096"/>
                </a:lnTo>
                <a:lnTo>
                  <a:pt x="1530" y="1090"/>
                </a:lnTo>
                <a:lnTo>
                  <a:pt x="1530" y="1090"/>
                </a:lnTo>
                <a:lnTo>
                  <a:pt x="1532" y="1080"/>
                </a:lnTo>
                <a:lnTo>
                  <a:pt x="1534" y="1074"/>
                </a:lnTo>
                <a:lnTo>
                  <a:pt x="1536" y="1068"/>
                </a:lnTo>
                <a:lnTo>
                  <a:pt x="1542" y="1064"/>
                </a:lnTo>
                <a:lnTo>
                  <a:pt x="1546" y="1060"/>
                </a:lnTo>
                <a:lnTo>
                  <a:pt x="1552" y="1058"/>
                </a:lnTo>
                <a:lnTo>
                  <a:pt x="1568" y="1056"/>
                </a:lnTo>
                <a:lnTo>
                  <a:pt x="1568" y="1056"/>
                </a:lnTo>
                <a:lnTo>
                  <a:pt x="1596" y="1058"/>
                </a:lnTo>
                <a:lnTo>
                  <a:pt x="1610" y="1056"/>
                </a:lnTo>
                <a:lnTo>
                  <a:pt x="1616" y="1054"/>
                </a:lnTo>
                <a:lnTo>
                  <a:pt x="1622" y="1052"/>
                </a:lnTo>
                <a:lnTo>
                  <a:pt x="1622" y="1052"/>
                </a:lnTo>
                <a:lnTo>
                  <a:pt x="1626" y="1026"/>
                </a:lnTo>
                <a:lnTo>
                  <a:pt x="1626" y="1002"/>
                </a:lnTo>
                <a:lnTo>
                  <a:pt x="1626" y="952"/>
                </a:lnTo>
                <a:lnTo>
                  <a:pt x="1626" y="952"/>
                </a:lnTo>
                <a:lnTo>
                  <a:pt x="1626" y="904"/>
                </a:lnTo>
                <a:lnTo>
                  <a:pt x="1628" y="880"/>
                </a:lnTo>
                <a:lnTo>
                  <a:pt x="1628" y="856"/>
                </a:lnTo>
                <a:lnTo>
                  <a:pt x="1628" y="856"/>
                </a:lnTo>
                <a:lnTo>
                  <a:pt x="1632" y="838"/>
                </a:lnTo>
                <a:lnTo>
                  <a:pt x="1634" y="832"/>
                </a:lnTo>
                <a:lnTo>
                  <a:pt x="1638" y="828"/>
                </a:lnTo>
                <a:lnTo>
                  <a:pt x="1642" y="826"/>
                </a:lnTo>
                <a:lnTo>
                  <a:pt x="1648" y="824"/>
                </a:lnTo>
                <a:lnTo>
                  <a:pt x="1668" y="822"/>
                </a:lnTo>
                <a:lnTo>
                  <a:pt x="1668" y="822"/>
                </a:lnTo>
                <a:lnTo>
                  <a:pt x="1700" y="822"/>
                </a:lnTo>
                <a:lnTo>
                  <a:pt x="1714" y="822"/>
                </a:lnTo>
                <a:lnTo>
                  <a:pt x="1730" y="818"/>
                </a:lnTo>
                <a:lnTo>
                  <a:pt x="1730" y="818"/>
                </a:lnTo>
                <a:lnTo>
                  <a:pt x="1734" y="816"/>
                </a:lnTo>
                <a:lnTo>
                  <a:pt x="1736" y="812"/>
                </a:lnTo>
                <a:lnTo>
                  <a:pt x="1736" y="812"/>
                </a:lnTo>
                <a:lnTo>
                  <a:pt x="1738" y="764"/>
                </a:lnTo>
                <a:lnTo>
                  <a:pt x="1738" y="718"/>
                </a:lnTo>
                <a:lnTo>
                  <a:pt x="1738" y="624"/>
                </a:lnTo>
                <a:lnTo>
                  <a:pt x="1738" y="624"/>
                </a:lnTo>
                <a:lnTo>
                  <a:pt x="1738" y="608"/>
                </a:lnTo>
                <a:lnTo>
                  <a:pt x="1740" y="590"/>
                </a:lnTo>
                <a:lnTo>
                  <a:pt x="1740" y="590"/>
                </a:lnTo>
                <a:lnTo>
                  <a:pt x="1740" y="584"/>
                </a:lnTo>
                <a:lnTo>
                  <a:pt x="1744" y="578"/>
                </a:lnTo>
                <a:lnTo>
                  <a:pt x="1748" y="574"/>
                </a:lnTo>
                <a:lnTo>
                  <a:pt x="1754" y="572"/>
                </a:lnTo>
                <a:lnTo>
                  <a:pt x="1754" y="572"/>
                </a:lnTo>
                <a:lnTo>
                  <a:pt x="1772" y="568"/>
                </a:lnTo>
                <a:lnTo>
                  <a:pt x="1792" y="568"/>
                </a:lnTo>
                <a:lnTo>
                  <a:pt x="1810" y="568"/>
                </a:lnTo>
                <a:lnTo>
                  <a:pt x="1828" y="572"/>
                </a:lnTo>
                <a:lnTo>
                  <a:pt x="1828" y="572"/>
                </a:lnTo>
                <a:lnTo>
                  <a:pt x="1834" y="574"/>
                </a:lnTo>
                <a:lnTo>
                  <a:pt x="1838" y="576"/>
                </a:lnTo>
                <a:lnTo>
                  <a:pt x="1842" y="580"/>
                </a:lnTo>
                <a:lnTo>
                  <a:pt x="1844" y="586"/>
                </a:lnTo>
                <a:lnTo>
                  <a:pt x="1846" y="596"/>
                </a:lnTo>
                <a:lnTo>
                  <a:pt x="1846" y="606"/>
                </a:lnTo>
                <a:lnTo>
                  <a:pt x="1846" y="606"/>
                </a:lnTo>
                <a:lnTo>
                  <a:pt x="1844" y="710"/>
                </a:lnTo>
                <a:lnTo>
                  <a:pt x="1846" y="814"/>
                </a:lnTo>
                <a:lnTo>
                  <a:pt x="1846" y="814"/>
                </a:lnTo>
                <a:lnTo>
                  <a:pt x="1846" y="862"/>
                </a:lnTo>
                <a:lnTo>
                  <a:pt x="1846" y="912"/>
                </a:lnTo>
                <a:lnTo>
                  <a:pt x="1844" y="962"/>
                </a:lnTo>
                <a:lnTo>
                  <a:pt x="1844" y="1012"/>
                </a:lnTo>
                <a:lnTo>
                  <a:pt x="1844" y="1012"/>
                </a:lnTo>
                <a:lnTo>
                  <a:pt x="1846" y="1044"/>
                </a:lnTo>
                <a:lnTo>
                  <a:pt x="1848" y="1060"/>
                </a:lnTo>
                <a:lnTo>
                  <a:pt x="1852" y="1078"/>
                </a:lnTo>
                <a:lnTo>
                  <a:pt x="1852" y="1078"/>
                </a:lnTo>
                <a:lnTo>
                  <a:pt x="1858" y="1066"/>
                </a:lnTo>
                <a:lnTo>
                  <a:pt x="1860" y="1056"/>
                </a:lnTo>
                <a:lnTo>
                  <a:pt x="1862" y="1038"/>
                </a:lnTo>
                <a:lnTo>
                  <a:pt x="1862" y="1038"/>
                </a:lnTo>
                <a:lnTo>
                  <a:pt x="1862" y="906"/>
                </a:lnTo>
                <a:lnTo>
                  <a:pt x="1862" y="906"/>
                </a:lnTo>
                <a:lnTo>
                  <a:pt x="1864" y="890"/>
                </a:lnTo>
                <a:lnTo>
                  <a:pt x="1866" y="882"/>
                </a:lnTo>
                <a:lnTo>
                  <a:pt x="1870" y="876"/>
                </a:lnTo>
                <a:lnTo>
                  <a:pt x="1874" y="870"/>
                </a:lnTo>
                <a:lnTo>
                  <a:pt x="1880" y="866"/>
                </a:lnTo>
                <a:lnTo>
                  <a:pt x="1896" y="858"/>
                </a:lnTo>
                <a:lnTo>
                  <a:pt x="1896" y="858"/>
                </a:lnTo>
                <a:lnTo>
                  <a:pt x="1996" y="820"/>
                </a:lnTo>
                <a:lnTo>
                  <a:pt x="2094" y="780"/>
                </a:lnTo>
                <a:lnTo>
                  <a:pt x="2094" y="780"/>
                </a:lnTo>
                <a:lnTo>
                  <a:pt x="2106" y="778"/>
                </a:lnTo>
                <a:lnTo>
                  <a:pt x="2114" y="776"/>
                </a:lnTo>
                <a:lnTo>
                  <a:pt x="2122" y="776"/>
                </a:lnTo>
                <a:lnTo>
                  <a:pt x="2126" y="778"/>
                </a:lnTo>
                <a:lnTo>
                  <a:pt x="2130" y="782"/>
                </a:lnTo>
                <a:lnTo>
                  <a:pt x="2134" y="788"/>
                </a:lnTo>
                <a:lnTo>
                  <a:pt x="2136" y="808"/>
                </a:lnTo>
                <a:lnTo>
                  <a:pt x="2136" y="808"/>
                </a:lnTo>
                <a:lnTo>
                  <a:pt x="2136" y="864"/>
                </a:lnTo>
                <a:lnTo>
                  <a:pt x="2136" y="892"/>
                </a:lnTo>
                <a:lnTo>
                  <a:pt x="2138" y="920"/>
                </a:lnTo>
                <a:lnTo>
                  <a:pt x="2138" y="920"/>
                </a:lnTo>
                <a:lnTo>
                  <a:pt x="2176" y="936"/>
                </a:lnTo>
                <a:lnTo>
                  <a:pt x="2194" y="942"/>
                </a:lnTo>
                <a:lnTo>
                  <a:pt x="2216" y="946"/>
                </a:lnTo>
                <a:lnTo>
                  <a:pt x="2216" y="946"/>
                </a:lnTo>
                <a:lnTo>
                  <a:pt x="2224" y="944"/>
                </a:lnTo>
                <a:lnTo>
                  <a:pt x="2234" y="944"/>
                </a:lnTo>
                <a:lnTo>
                  <a:pt x="2238" y="946"/>
                </a:lnTo>
                <a:lnTo>
                  <a:pt x="2242" y="948"/>
                </a:lnTo>
                <a:lnTo>
                  <a:pt x="2244" y="952"/>
                </a:lnTo>
                <a:lnTo>
                  <a:pt x="2246" y="960"/>
                </a:lnTo>
                <a:lnTo>
                  <a:pt x="2246" y="960"/>
                </a:lnTo>
                <a:lnTo>
                  <a:pt x="2230" y="960"/>
                </a:lnTo>
                <a:lnTo>
                  <a:pt x="2214" y="962"/>
                </a:lnTo>
                <a:lnTo>
                  <a:pt x="2188" y="960"/>
                </a:lnTo>
                <a:lnTo>
                  <a:pt x="2188" y="960"/>
                </a:lnTo>
                <a:lnTo>
                  <a:pt x="2194" y="962"/>
                </a:lnTo>
                <a:lnTo>
                  <a:pt x="2200" y="962"/>
                </a:lnTo>
                <a:lnTo>
                  <a:pt x="2216" y="960"/>
                </a:lnTo>
                <a:lnTo>
                  <a:pt x="2232" y="962"/>
                </a:lnTo>
                <a:lnTo>
                  <a:pt x="2240" y="964"/>
                </a:lnTo>
                <a:lnTo>
                  <a:pt x="2248" y="968"/>
                </a:lnTo>
                <a:lnTo>
                  <a:pt x="2248" y="968"/>
                </a:lnTo>
                <a:lnTo>
                  <a:pt x="2252" y="978"/>
                </a:lnTo>
                <a:lnTo>
                  <a:pt x="2254" y="986"/>
                </a:lnTo>
                <a:lnTo>
                  <a:pt x="2254" y="1006"/>
                </a:lnTo>
                <a:lnTo>
                  <a:pt x="2254" y="1024"/>
                </a:lnTo>
                <a:lnTo>
                  <a:pt x="2256" y="1034"/>
                </a:lnTo>
                <a:lnTo>
                  <a:pt x="2258" y="1042"/>
                </a:lnTo>
                <a:lnTo>
                  <a:pt x="2258" y="1042"/>
                </a:lnTo>
                <a:lnTo>
                  <a:pt x="2264" y="1036"/>
                </a:lnTo>
                <a:lnTo>
                  <a:pt x="2266" y="1028"/>
                </a:lnTo>
                <a:lnTo>
                  <a:pt x="2266" y="1014"/>
                </a:lnTo>
                <a:lnTo>
                  <a:pt x="2266" y="1014"/>
                </a:lnTo>
                <a:lnTo>
                  <a:pt x="2266" y="924"/>
                </a:lnTo>
                <a:lnTo>
                  <a:pt x="2266" y="924"/>
                </a:lnTo>
                <a:lnTo>
                  <a:pt x="2266" y="908"/>
                </a:lnTo>
                <a:lnTo>
                  <a:pt x="2268" y="898"/>
                </a:lnTo>
                <a:lnTo>
                  <a:pt x="2274" y="890"/>
                </a:lnTo>
                <a:lnTo>
                  <a:pt x="2274" y="890"/>
                </a:lnTo>
                <a:lnTo>
                  <a:pt x="2274" y="758"/>
                </a:lnTo>
                <a:lnTo>
                  <a:pt x="2274" y="758"/>
                </a:lnTo>
                <a:lnTo>
                  <a:pt x="2290" y="754"/>
                </a:lnTo>
                <a:lnTo>
                  <a:pt x="2306" y="752"/>
                </a:lnTo>
                <a:lnTo>
                  <a:pt x="2336" y="754"/>
                </a:lnTo>
                <a:lnTo>
                  <a:pt x="2336" y="754"/>
                </a:lnTo>
                <a:lnTo>
                  <a:pt x="2350" y="752"/>
                </a:lnTo>
                <a:lnTo>
                  <a:pt x="2356" y="750"/>
                </a:lnTo>
                <a:lnTo>
                  <a:pt x="2362" y="746"/>
                </a:lnTo>
                <a:lnTo>
                  <a:pt x="2362" y="746"/>
                </a:lnTo>
                <a:lnTo>
                  <a:pt x="2372" y="744"/>
                </a:lnTo>
                <a:lnTo>
                  <a:pt x="2372" y="744"/>
                </a:lnTo>
                <a:lnTo>
                  <a:pt x="2408" y="742"/>
                </a:lnTo>
                <a:lnTo>
                  <a:pt x="2442" y="742"/>
                </a:lnTo>
                <a:lnTo>
                  <a:pt x="2442" y="742"/>
                </a:lnTo>
                <a:lnTo>
                  <a:pt x="2458" y="744"/>
                </a:lnTo>
                <a:lnTo>
                  <a:pt x="2464" y="748"/>
                </a:lnTo>
                <a:lnTo>
                  <a:pt x="2468" y="752"/>
                </a:lnTo>
                <a:lnTo>
                  <a:pt x="2472" y="756"/>
                </a:lnTo>
                <a:lnTo>
                  <a:pt x="2476" y="762"/>
                </a:lnTo>
                <a:lnTo>
                  <a:pt x="2478" y="778"/>
                </a:lnTo>
                <a:lnTo>
                  <a:pt x="2478" y="778"/>
                </a:lnTo>
                <a:lnTo>
                  <a:pt x="2480" y="810"/>
                </a:lnTo>
                <a:lnTo>
                  <a:pt x="2478" y="842"/>
                </a:lnTo>
                <a:lnTo>
                  <a:pt x="2478" y="842"/>
                </a:lnTo>
                <a:lnTo>
                  <a:pt x="2478" y="984"/>
                </a:lnTo>
                <a:lnTo>
                  <a:pt x="2480" y="1126"/>
                </a:lnTo>
                <a:lnTo>
                  <a:pt x="2480" y="1126"/>
                </a:lnTo>
                <a:lnTo>
                  <a:pt x="2482" y="1136"/>
                </a:lnTo>
                <a:lnTo>
                  <a:pt x="2482" y="1136"/>
                </a:lnTo>
                <a:lnTo>
                  <a:pt x="2492" y="1140"/>
                </a:lnTo>
                <a:lnTo>
                  <a:pt x="2502" y="1142"/>
                </a:lnTo>
                <a:lnTo>
                  <a:pt x="2520" y="1140"/>
                </a:lnTo>
                <a:lnTo>
                  <a:pt x="2520" y="1140"/>
                </a:lnTo>
                <a:lnTo>
                  <a:pt x="2534" y="1144"/>
                </a:lnTo>
                <a:lnTo>
                  <a:pt x="2542" y="1148"/>
                </a:lnTo>
                <a:lnTo>
                  <a:pt x="2546" y="1152"/>
                </a:lnTo>
                <a:lnTo>
                  <a:pt x="2548" y="1158"/>
                </a:lnTo>
                <a:lnTo>
                  <a:pt x="2550" y="1170"/>
                </a:lnTo>
                <a:lnTo>
                  <a:pt x="2550" y="1170"/>
                </a:lnTo>
                <a:lnTo>
                  <a:pt x="2552" y="1180"/>
                </a:lnTo>
                <a:lnTo>
                  <a:pt x="2554" y="1190"/>
                </a:lnTo>
                <a:lnTo>
                  <a:pt x="2554" y="1190"/>
                </a:lnTo>
                <a:lnTo>
                  <a:pt x="2556" y="1194"/>
                </a:lnTo>
                <a:lnTo>
                  <a:pt x="2558" y="1196"/>
                </a:lnTo>
                <a:lnTo>
                  <a:pt x="2560" y="1198"/>
                </a:lnTo>
                <a:lnTo>
                  <a:pt x="2566" y="1198"/>
                </a:lnTo>
                <a:lnTo>
                  <a:pt x="2566" y="1198"/>
                </a:lnTo>
                <a:lnTo>
                  <a:pt x="2570" y="1198"/>
                </a:lnTo>
                <a:lnTo>
                  <a:pt x="2574" y="1196"/>
                </a:lnTo>
                <a:lnTo>
                  <a:pt x="2576" y="1194"/>
                </a:lnTo>
                <a:lnTo>
                  <a:pt x="2578" y="1190"/>
                </a:lnTo>
                <a:lnTo>
                  <a:pt x="2578" y="1190"/>
                </a:lnTo>
                <a:lnTo>
                  <a:pt x="2580" y="1176"/>
                </a:lnTo>
                <a:lnTo>
                  <a:pt x="2580" y="1164"/>
                </a:lnTo>
                <a:lnTo>
                  <a:pt x="2580" y="1164"/>
                </a:lnTo>
                <a:lnTo>
                  <a:pt x="2580" y="1054"/>
                </a:lnTo>
                <a:lnTo>
                  <a:pt x="2580" y="1054"/>
                </a:lnTo>
                <a:lnTo>
                  <a:pt x="2580" y="1042"/>
                </a:lnTo>
                <a:lnTo>
                  <a:pt x="2584" y="1030"/>
                </a:lnTo>
                <a:lnTo>
                  <a:pt x="2588" y="1024"/>
                </a:lnTo>
                <a:lnTo>
                  <a:pt x="2594" y="1022"/>
                </a:lnTo>
                <a:lnTo>
                  <a:pt x="2600" y="1018"/>
                </a:lnTo>
                <a:lnTo>
                  <a:pt x="2608" y="1018"/>
                </a:lnTo>
                <a:lnTo>
                  <a:pt x="2608" y="1018"/>
                </a:lnTo>
                <a:lnTo>
                  <a:pt x="2616" y="1016"/>
                </a:lnTo>
                <a:lnTo>
                  <a:pt x="2622" y="1014"/>
                </a:lnTo>
                <a:lnTo>
                  <a:pt x="2628" y="1012"/>
                </a:lnTo>
                <a:lnTo>
                  <a:pt x="2630" y="1008"/>
                </a:lnTo>
                <a:lnTo>
                  <a:pt x="2634" y="1002"/>
                </a:lnTo>
                <a:lnTo>
                  <a:pt x="2634" y="996"/>
                </a:lnTo>
                <a:lnTo>
                  <a:pt x="2636" y="982"/>
                </a:lnTo>
                <a:lnTo>
                  <a:pt x="2636" y="982"/>
                </a:lnTo>
                <a:lnTo>
                  <a:pt x="2636" y="756"/>
                </a:lnTo>
                <a:lnTo>
                  <a:pt x="2636" y="756"/>
                </a:lnTo>
                <a:lnTo>
                  <a:pt x="2634" y="724"/>
                </a:lnTo>
                <a:lnTo>
                  <a:pt x="2636" y="692"/>
                </a:lnTo>
                <a:lnTo>
                  <a:pt x="2636" y="692"/>
                </a:lnTo>
                <a:lnTo>
                  <a:pt x="2636" y="684"/>
                </a:lnTo>
                <a:lnTo>
                  <a:pt x="2638" y="676"/>
                </a:lnTo>
                <a:lnTo>
                  <a:pt x="2642" y="670"/>
                </a:lnTo>
                <a:lnTo>
                  <a:pt x="2644" y="668"/>
                </a:lnTo>
                <a:lnTo>
                  <a:pt x="2650" y="666"/>
                </a:lnTo>
                <a:lnTo>
                  <a:pt x="2650" y="666"/>
                </a:lnTo>
                <a:lnTo>
                  <a:pt x="2700" y="666"/>
                </a:lnTo>
                <a:lnTo>
                  <a:pt x="2700" y="666"/>
                </a:lnTo>
                <a:lnTo>
                  <a:pt x="2714" y="662"/>
                </a:lnTo>
                <a:lnTo>
                  <a:pt x="2728" y="658"/>
                </a:lnTo>
                <a:lnTo>
                  <a:pt x="2742" y="656"/>
                </a:lnTo>
                <a:lnTo>
                  <a:pt x="2758" y="656"/>
                </a:lnTo>
                <a:lnTo>
                  <a:pt x="2786" y="658"/>
                </a:lnTo>
                <a:lnTo>
                  <a:pt x="2814" y="662"/>
                </a:lnTo>
                <a:lnTo>
                  <a:pt x="2814" y="662"/>
                </a:lnTo>
                <a:lnTo>
                  <a:pt x="2820" y="664"/>
                </a:lnTo>
                <a:lnTo>
                  <a:pt x="2824" y="666"/>
                </a:lnTo>
                <a:lnTo>
                  <a:pt x="2828" y="670"/>
                </a:lnTo>
                <a:lnTo>
                  <a:pt x="2830" y="674"/>
                </a:lnTo>
                <a:lnTo>
                  <a:pt x="2832" y="686"/>
                </a:lnTo>
                <a:lnTo>
                  <a:pt x="2832" y="696"/>
                </a:lnTo>
                <a:lnTo>
                  <a:pt x="2832" y="696"/>
                </a:lnTo>
                <a:lnTo>
                  <a:pt x="2832" y="768"/>
                </a:lnTo>
                <a:lnTo>
                  <a:pt x="2832" y="838"/>
                </a:lnTo>
                <a:lnTo>
                  <a:pt x="2832" y="838"/>
                </a:lnTo>
                <a:lnTo>
                  <a:pt x="2832" y="982"/>
                </a:lnTo>
                <a:lnTo>
                  <a:pt x="2832" y="982"/>
                </a:lnTo>
                <a:lnTo>
                  <a:pt x="2832" y="992"/>
                </a:lnTo>
                <a:lnTo>
                  <a:pt x="2836" y="1000"/>
                </a:lnTo>
                <a:lnTo>
                  <a:pt x="2838" y="1004"/>
                </a:lnTo>
                <a:lnTo>
                  <a:pt x="2842" y="1006"/>
                </a:lnTo>
                <a:lnTo>
                  <a:pt x="2848" y="1008"/>
                </a:lnTo>
                <a:lnTo>
                  <a:pt x="2854" y="1006"/>
                </a:lnTo>
                <a:lnTo>
                  <a:pt x="2854" y="1006"/>
                </a:lnTo>
                <a:lnTo>
                  <a:pt x="2876" y="1004"/>
                </a:lnTo>
                <a:lnTo>
                  <a:pt x="2896" y="1002"/>
                </a:lnTo>
                <a:lnTo>
                  <a:pt x="2938" y="1000"/>
                </a:lnTo>
                <a:lnTo>
                  <a:pt x="2978" y="1002"/>
                </a:lnTo>
                <a:lnTo>
                  <a:pt x="3020" y="1004"/>
                </a:lnTo>
                <a:lnTo>
                  <a:pt x="3020" y="1004"/>
                </a:lnTo>
                <a:lnTo>
                  <a:pt x="3024" y="1006"/>
                </a:lnTo>
                <a:lnTo>
                  <a:pt x="3028" y="1008"/>
                </a:lnTo>
                <a:lnTo>
                  <a:pt x="3030" y="1016"/>
                </a:lnTo>
                <a:lnTo>
                  <a:pt x="3034" y="1024"/>
                </a:lnTo>
                <a:lnTo>
                  <a:pt x="3036" y="1028"/>
                </a:lnTo>
                <a:lnTo>
                  <a:pt x="3040" y="1030"/>
                </a:lnTo>
                <a:lnTo>
                  <a:pt x="3040" y="1030"/>
                </a:lnTo>
                <a:lnTo>
                  <a:pt x="3042" y="984"/>
                </a:lnTo>
                <a:lnTo>
                  <a:pt x="3044" y="940"/>
                </a:lnTo>
                <a:lnTo>
                  <a:pt x="3046" y="848"/>
                </a:lnTo>
                <a:lnTo>
                  <a:pt x="3046" y="848"/>
                </a:lnTo>
                <a:lnTo>
                  <a:pt x="3048" y="746"/>
                </a:lnTo>
                <a:lnTo>
                  <a:pt x="3050" y="644"/>
                </a:lnTo>
                <a:lnTo>
                  <a:pt x="3052" y="544"/>
                </a:lnTo>
                <a:lnTo>
                  <a:pt x="3050" y="442"/>
                </a:lnTo>
                <a:lnTo>
                  <a:pt x="3050" y="442"/>
                </a:lnTo>
                <a:lnTo>
                  <a:pt x="3050" y="434"/>
                </a:lnTo>
                <a:lnTo>
                  <a:pt x="3052" y="430"/>
                </a:lnTo>
                <a:lnTo>
                  <a:pt x="3054" y="426"/>
                </a:lnTo>
                <a:lnTo>
                  <a:pt x="3054" y="426"/>
                </a:lnTo>
                <a:lnTo>
                  <a:pt x="3136" y="426"/>
                </a:lnTo>
                <a:lnTo>
                  <a:pt x="3136" y="426"/>
                </a:lnTo>
                <a:lnTo>
                  <a:pt x="3138" y="428"/>
                </a:lnTo>
                <a:lnTo>
                  <a:pt x="3140" y="432"/>
                </a:lnTo>
                <a:lnTo>
                  <a:pt x="3140" y="432"/>
                </a:lnTo>
                <a:lnTo>
                  <a:pt x="3140" y="470"/>
                </a:lnTo>
                <a:lnTo>
                  <a:pt x="3142" y="506"/>
                </a:lnTo>
                <a:lnTo>
                  <a:pt x="3146" y="544"/>
                </a:lnTo>
                <a:lnTo>
                  <a:pt x="3146" y="580"/>
                </a:lnTo>
                <a:lnTo>
                  <a:pt x="3146" y="580"/>
                </a:lnTo>
                <a:lnTo>
                  <a:pt x="3146" y="602"/>
                </a:lnTo>
                <a:lnTo>
                  <a:pt x="3148" y="608"/>
                </a:lnTo>
                <a:lnTo>
                  <a:pt x="3150" y="614"/>
                </a:lnTo>
                <a:lnTo>
                  <a:pt x="3156" y="618"/>
                </a:lnTo>
                <a:lnTo>
                  <a:pt x="3162" y="620"/>
                </a:lnTo>
                <a:lnTo>
                  <a:pt x="3184" y="628"/>
                </a:lnTo>
                <a:lnTo>
                  <a:pt x="3184" y="628"/>
                </a:lnTo>
                <a:lnTo>
                  <a:pt x="3192" y="630"/>
                </a:lnTo>
                <a:lnTo>
                  <a:pt x="3200" y="632"/>
                </a:lnTo>
                <a:lnTo>
                  <a:pt x="3200" y="632"/>
                </a:lnTo>
                <a:lnTo>
                  <a:pt x="3278" y="632"/>
                </a:lnTo>
                <a:lnTo>
                  <a:pt x="3278" y="632"/>
                </a:lnTo>
                <a:lnTo>
                  <a:pt x="3286" y="632"/>
                </a:lnTo>
                <a:lnTo>
                  <a:pt x="3290" y="634"/>
                </a:lnTo>
                <a:lnTo>
                  <a:pt x="3294" y="640"/>
                </a:lnTo>
                <a:lnTo>
                  <a:pt x="3296" y="646"/>
                </a:lnTo>
                <a:lnTo>
                  <a:pt x="3296" y="646"/>
                </a:lnTo>
                <a:lnTo>
                  <a:pt x="3298" y="664"/>
                </a:lnTo>
                <a:lnTo>
                  <a:pt x="3298" y="680"/>
                </a:lnTo>
                <a:lnTo>
                  <a:pt x="3298" y="680"/>
                </a:lnTo>
                <a:lnTo>
                  <a:pt x="3298" y="1008"/>
                </a:lnTo>
                <a:lnTo>
                  <a:pt x="3298" y="1008"/>
                </a:lnTo>
                <a:lnTo>
                  <a:pt x="3298" y="1032"/>
                </a:lnTo>
                <a:lnTo>
                  <a:pt x="3300" y="1038"/>
                </a:lnTo>
                <a:lnTo>
                  <a:pt x="3304" y="1044"/>
                </a:lnTo>
                <a:lnTo>
                  <a:pt x="3308" y="1048"/>
                </a:lnTo>
                <a:lnTo>
                  <a:pt x="3316" y="1048"/>
                </a:lnTo>
                <a:lnTo>
                  <a:pt x="3338" y="1050"/>
                </a:lnTo>
                <a:lnTo>
                  <a:pt x="3338" y="1050"/>
                </a:lnTo>
                <a:lnTo>
                  <a:pt x="3358" y="1052"/>
                </a:lnTo>
                <a:lnTo>
                  <a:pt x="3366" y="1054"/>
                </a:lnTo>
                <a:lnTo>
                  <a:pt x="3370" y="1056"/>
                </a:lnTo>
                <a:lnTo>
                  <a:pt x="3374" y="1060"/>
                </a:lnTo>
                <a:lnTo>
                  <a:pt x="3378" y="1066"/>
                </a:lnTo>
                <a:lnTo>
                  <a:pt x="3384" y="1086"/>
                </a:lnTo>
                <a:lnTo>
                  <a:pt x="3384" y="1086"/>
                </a:lnTo>
                <a:lnTo>
                  <a:pt x="3386" y="1090"/>
                </a:lnTo>
                <a:lnTo>
                  <a:pt x="3390" y="1094"/>
                </a:lnTo>
                <a:lnTo>
                  <a:pt x="3390" y="1094"/>
                </a:lnTo>
                <a:lnTo>
                  <a:pt x="3400" y="1096"/>
                </a:lnTo>
                <a:lnTo>
                  <a:pt x="3408" y="1096"/>
                </a:lnTo>
                <a:lnTo>
                  <a:pt x="3426" y="1096"/>
                </a:lnTo>
                <a:lnTo>
                  <a:pt x="3426" y="1096"/>
                </a:lnTo>
                <a:lnTo>
                  <a:pt x="3442" y="1098"/>
                </a:lnTo>
                <a:lnTo>
                  <a:pt x="3448" y="1100"/>
                </a:lnTo>
                <a:lnTo>
                  <a:pt x="3452" y="1104"/>
                </a:lnTo>
                <a:lnTo>
                  <a:pt x="3456" y="1108"/>
                </a:lnTo>
                <a:lnTo>
                  <a:pt x="3458" y="1114"/>
                </a:lnTo>
                <a:lnTo>
                  <a:pt x="3460" y="1130"/>
                </a:lnTo>
                <a:lnTo>
                  <a:pt x="3460" y="1130"/>
                </a:lnTo>
                <a:lnTo>
                  <a:pt x="3460" y="1160"/>
                </a:lnTo>
                <a:lnTo>
                  <a:pt x="3462" y="1192"/>
                </a:lnTo>
                <a:lnTo>
                  <a:pt x="3462" y="1192"/>
                </a:lnTo>
                <a:lnTo>
                  <a:pt x="3464" y="1202"/>
                </a:lnTo>
                <a:lnTo>
                  <a:pt x="3468" y="1208"/>
                </a:lnTo>
                <a:lnTo>
                  <a:pt x="3474" y="1212"/>
                </a:lnTo>
                <a:lnTo>
                  <a:pt x="3484" y="1214"/>
                </a:lnTo>
                <a:lnTo>
                  <a:pt x="3484" y="1214"/>
                </a:lnTo>
                <a:lnTo>
                  <a:pt x="3492" y="1214"/>
                </a:lnTo>
                <a:lnTo>
                  <a:pt x="3492" y="1214"/>
                </a:lnTo>
                <a:lnTo>
                  <a:pt x="3518" y="1214"/>
                </a:lnTo>
                <a:lnTo>
                  <a:pt x="3526" y="1212"/>
                </a:lnTo>
                <a:lnTo>
                  <a:pt x="3532" y="1210"/>
                </a:lnTo>
                <a:lnTo>
                  <a:pt x="3536" y="1204"/>
                </a:lnTo>
                <a:lnTo>
                  <a:pt x="3538" y="1196"/>
                </a:lnTo>
                <a:lnTo>
                  <a:pt x="3538" y="1170"/>
                </a:lnTo>
                <a:lnTo>
                  <a:pt x="3538" y="1170"/>
                </a:lnTo>
                <a:lnTo>
                  <a:pt x="3538" y="884"/>
                </a:lnTo>
                <a:lnTo>
                  <a:pt x="3538" y="884"/>
                </a:lnTo>
                <a:lnTo>
                  <a:pt x="3540" y="860"/>
                </a:lnTo>
                <a:lnTo>
                  <a:pt x="3542" y="852"/>
                </a:lnTo>
                <a:lnTo>
                  <a:pt x="3546" y="846"/>
                </a:lnTo>
                <a:lnTo>
                  <a:pt x="3552" y="842"/>
                </a:lnTo>
                <a:lnTo>
                  <a:pt x="3560" y="840"/>
                </a:lnTo>
                <a:lnTo>
                  <a:pt x="3586" y="838"/>
                </a:lnTo>
                <a:lnTo>
                  <a:pt x="3586" y="838"/>
                </a:lnTo>
                <a:lnTo>
                  <a:pt x="3694" y="838"/>
                </a:lnTo>
                <a:lnTo>
                  <a:pt x="3694" y="838"/>
                </a:lnTo>
                <a:lnTo>
                  <a:pt x="3718" y="840"/>
                </a:lnTo>
                <a:lnTo>
                  <a:pt x="3726" y="842"/>
                </a:lnTo>
                <a:lnTo>
                  <a:pt x="3732" y="846"/>
                </a:lnTo>
                <a:lnTo>
                  <a:pt x="3736" y="850"/>
                </a:lnTo>
                <a:lnTo>
                  <a:pt x="3738" y="858"/>
                </a:lnTo>
                <a:lnTo>
                  <a:pt x="3740" y="882"/>
                </a:lnTo>
                <a:lnTo>
                  <a:pt x="3740" y="882"/>
                </a:lnTo>
                <a:lnTo>
                  <a:pt x="3740" y="900"/>
                </a:lnTo>
                <a:lnTo>
                  <a:pt x="3742" y="908"/>
                </a:lnTo>
                <a:lnTo>
                  <a:pt x="3748" y="916"/>
                </a:lnTo>
                <a:lnTo>
                  <a:pt x="3748" y="916"/>
                </a:lnTo>
                <a:lnTo>
                  <a:pt x="3772" y="926"/>
                </a:lnTo>
                <a:lnTo>
                  <a:pt x="3780" y="930"/>
                </a:lnTo>
                <a:lnTo>
                  <a:pt x="3786" y="936"/>
                </a:lnTo>
                <a:lnTo>
                  <a:pt x="3788" y="942"/>
                </a:lnTo>
                <a:lnTo>
                  <a:pt x="3790" y="952"/>
                </a:lnTo>
                <a:lnTo>
                  <a:pt x="3790" y="978"/>
                </a:lnTo>
                <a:lnTo>
                  <a:pt x="3790" y="978"/>
                </a:lnTo>
                <a:lnTo>
                  <a:pt x="3790" y="1024"/>
                </a:lnTo>
                <a:lnTo>
                  <a:pt x="3792" y="1050"/>
                </a:lnTo>
                <a:lnTo>
                  <a:pt x="3794" y="1076"/>
                </a:lnTo>
                <a:lnTo>
                  <a:pt x="3794" y="1076"/>
                </a:lnTo>
                <a:lnTo>
                  <a:pt x="3800" y="1066"/>
                </a:lnTo>
                <a:lnTo>
                  <a:pt x="3802" y="1058"/>
                </a:lnTo>
                <a:lnTo>
                  <a:pt x="3802" y="1044"/>
                </a:lnTo>
                <a:lnTo>
                  <a:pt x="3802" y="1044"/>
                </a:lnTo>
                <a:lnTo>
                  <a:pt x="3804" y="962"/>
                </a:lnTo>
                <a:lnTo>
                  <a:pt x="3802" y="880"/>
                </a:lnTo>
                <a:lnTo>
                  <a:pt x="3802" y="880"/>
                </a:lnTo>
                <a:lnTo>
                  <a:pt x="3802" y="870"/>
                </a:lnTo>
                <a:lnTo>
                  <a:pt x="3804" y="862"/>
                </a:lnTo>
                <a:lnTo>
                  <a:pt x="3806" y="854"/>
                </a:lnTo>
                <a:lnTo>
                  <a:pt x="3810" y="848"/>
                </a:lnTo>
                <a:lnTo>
                  <a:pt x="3816" y="842"/>
                </a:lnTo>
                <a:lnTo>
                  <a:pt x="3822" y="838"/>
                </a:lnTo>
                <a:lnTo>
                  <a:pt x="3838" y="830"/>
                </a:lnTo>
                <a:lnTo>
                  <a:pt x="3838" y="830"/>
                </a:lnTo>
                <a:lnTo>
                  <a:pt x="3916" y="806"/>
                </a:lnTo>
                <a:lnTo>
                  <a:pt x="3992" y="780"/>
                </a:lnTo>
                <a:lnTo>
                  <a:pt x="3992" y="780"/>
                </a:lnTo>
                <a:lnTo>
                  <a:pt x="4006" y="774"/>
                </a:lnTo>
                <a:lnTo>
                  <a:pt x="4020" y="768"/>
                </a:lnTo>
                <a:lnTo>
                  <a:pt x="4036" y="766"/>
                </a:lnTo>
                <a:lnTo>
                  <a:pt x="4042" y="764"/>
                </a:lnTo>
                <a:lnTo>
                  <a:pt x="4050" y="766"/>
                </a:lnTo>
                <a:lnTo>
                  <a:pt x="4050" y="766"/>
                </a:lnTo>
                <a:lnTo>
                  <a:pt x="4056" y="774"/>
                </a:lnTo>
                <a:lnTo>
                  <a:pt x="4060" y="782"/>
                </a:lnTo>
                <a:lnTo>
                  <a:pt x="4060" y="800"/>
                </a:lnTo>
                <a:lnTo>
                  <a:pt x="4060" y="800"/>
                </a:lnTo>
                <a:lnTo>
                  <a:pt x="4060" y="892"/>
                </a:lnTo>
                <a:lnTo>
                  <a:pt x="4060" y="892"/>
                </a:lnTo>
                <a:lnTo>
                  <a:pt x="4062" y="902"/>
                </a:lnTo>
                <a:lnTo>
                  <a:pt x="4064" y="912"/>
                </a:lnTo>
                <a:lnTo>
                  <a:pt x="4072" y="918"/>
                </a:lnTo>
                <a:lnTo>
                  <a:pt x="4080" y="924"/>
                </a:lnTo>
                <a:lnTo>
                  <a:pt x="4080" y="924"/>
                </a:lnTo>
                <a:lnTo>
                  <a:pt x="4096" y="932"/>
                </a:lnTo>
                <a:lnTo>
                  <a:pt x="4112" y="940"/>
                </a:lnTo>
                <a:lnTo>
                  <a:pt x="4128" y="944"/>
                </a:lnTo>
                <a:lnTo>
                  <a:pt x="4146" y="946"/>
                </a:lnTo>
                <a:lnTo>
                  <a:pt x="4146" y="946"/>
                </a:lnTo>
                <a:lnTo>
                  <a:pt x="4152" y="948"/>
                </a:lnTo>
                <a:lnTo>
                  <a:pt x="4158" y="950"/>
                </a:lnTo>
                <a:lnTo>
                  <a:pt x="4160" y="954"/>
                </a:lnTo>
                <a:lnTo>
                  <a:pt x="4164" y="960"/>
                </a:lnTo>
                <a:lnTo>
                  <a:pt x="4166" y="972"/>
                </a:lnTo>
                <a:lnTo>
                  <a:pt x="4170" y="982"/>
                </a:lnTo>
                <a:lnTo>
                  <a:pt x="4170" y="982"/>
                </a:lnTo>
                <a:lnTo>
                  <a:pt x="4178" y="974"/>
                </a:lnTo>
                <a:lnTo>
                  <a:pt x="4182" y="964"/>
                </a:lnTo>
                <a:lnTo>
                  <a:pt x="4184" y="954"/>
                </a:lnTo>
                <a:lnTo>
                  <a:pt x="4184" y="944"/>
                </a:lnTo>
                <a:lnTo>
                  <a:pt x="4184" y="944"/>
                </a:lnTo>
                <a:lnTo>
                  <a:pt x="4184" y="782"/>
                </a:lnTo>
                <a:lnTo>
                  <a:pt x="4184" y="782"/>
                </a:lnTo>
                <a:lnTo>
                  <a:pt x="4184" y="760"/>
                </a:lnTo>
                <a:lnTo>
                  <a:pt x="4188" y="750"/>
                </a:lnTo>
                <a:lnTo>
                  <a:pt x="4194" y="742"/>
                </a:lnTo>
                <a:lnTo>
                  <a:pt x="4194" y="742"/>
                </a:lnTo>
                <a:lnTo>
                  <a:pt x="4236" y="736"/>
                </a:lnTo>
                <a:lnTo>
                  <a:pt x="4278" y="734"/>
                </a:lnTo>
                <a:lnTo>
                  <a:pt x="4298" y="734"/>
                </a:lnTo>
                <a:lnTo>
                  <a:pt x="4320" y="736"/>
                </a:lnTo>
                <a:lnTo>
                  <a:pt x="4340" y="740"/>
                </a:lnTo>
                <a:lnTo>
                  <a:pt x="4360" y="744"/>
                </a:lnTo>
                <a:lnTo>
                  <a:pt x="4360" y="744"/>
                </a:lnTo>
                <a:lnTo>
                  <a:pt x="4370" y="744"/>
                </a:lnTo>
                <a:lnTo>
                  <a:pt x="4376" y="744"/>
                </a:lnTo>
                <a:lnTo>
                  <a:pt x="4382" y="746"/>
                </a:lnTo>
                <a:lnTo>
                  <a:pt x="4388" y="750"/>
                </a:lnTo>
                <a:lnTo>
                  <a:pt x="4390" y="756"/>
                </a:lnTo>
                <a:lnTo>
                  <a:pt x="4392" y="762"/>
                </a:lnTo>
                <a:lnTo>
                  <a:pt x="4394" y="778"/>
                </a:lnTo>
                <a:lnTo>
                  <a:pt x="4394" y="778"/>
                </a:lnTo>
                <a:lnTo>
                  <a:pt x="4394" y="830"/>
                </a:lnTo>
                <a:lnTo>
                  <a:pt x="4394" y="880"/>
                </a:lnTo>
                <a:lnTo>
                  <a:pt x="4394" y="980"/>
                </a:lnTo>
                <a:lnTo>
                  <a:pt x="4394" y="980"/>
                </a:lnTo>
                <a:lnTo>
                  <a:pt x="4398" y="986"/>
                </a:lnTo>
                <a:lnTo>
                  <a:pt x="4400" y="992"/>
                </a:lnTo>
                <a:lnTo>
                  <a:pt x="4402" y="1002"/>
                </a:lnTo>
                <a:lnTo>
                  <a:pt x="4402" y="1026"/>
                </a:lnTo>
                <a:lnTo>
                  <a:pt x="4402" y="1026"/>
                </a:lnTo>
                <a:lnTo>
                  <a:pt x="4402" y="1102"/>
                </a:lnTo>
                <a:lnTo>
                  <a:pt x="4402" y="1102"/>
                </a:lnTo>
                <a:lnTo>
                  <a:pt x="4402" y="1108"/>
                </a:lnTo>
                <a:lnTo>
                  <a:pt x="4404" y="1112"/>
                </a:lnTo>
                <a:lnTo>
                  <a:pt x="4406" y="1114"/>
                </a:lnTo>
                <a:lnTo>
                  <a:pt x="4408" y="1116"/>
                </a:lnTo>
                <a:lnTo>
                  <a:pt x="4416" y="1118"/>
                </a:lnTo>
                <a:lnTo>
                  <a:pt x="4424" y="1118"/>
                </a:lnTo>
                <a:lnTo>
                  <a:pt x="4424" y="1118"/>
                </a:lnTo>
                <a:lnTo>
                  <a:pt x="4444" y="1120"/>
                </a:lnTo>
                <a:lnTo>
                  <a:pt x="4454" y="1124"/>
                </a:lnTo>
                <a:lnTo>
                  <a:pt x="4462" y="1130"/>
                </a:lnTo>
                <a:lnTo>
                  <a:pt x="4462" y="1130"/>
                </a:lnTo>
                <a:lnTo>
                  <a:pt x="4474" y="1134"/>
                </a:lnTo>
                <a:lnTo>
                  <a:pt x="4480" y="1136"/>
                </a:lnTo>
                <a:lnTo>
                  <a:pt x="4486" y="1138"/>
                </a:lnTo>
                <a:lnTo>
                  <a:pt x="4492" y="1136"/>
                </a:lnTo>
                <a:lnTo>
                  <a:pt x="4496" y="1134"/>
                </a:lnTo>
                <a:lnTo>
                  <a:pt x="4500" y="1128"/>
                </a:lnTo>
                <a:lnTo>
                  <a:pt x="4504" y="1120"/>
                </a:lnTo>
                <a:lnTo>
                  <a:pt x="4504" y="1120"/>
                </a:lnTo>
                <a:lnTo>
                  <a:pt x="4504" y="1058"/>
                </a:lnTo>
                <a:lnTo>
                  <a:pt x="4504" y="1058"/>
                </a:lnTo>
                <a:lnTo>
                  <a:pt x="4504" y="1044"/>
                </a:lnTo>
                <a:lnTo>
                  <a:pt x="4508" y="1032"/>
                </a:lnTo>
                <a:lnTo>
                  <a:pt x="4510" y="1028"/>
                </a:lnTo>
                <a:lnTo>
                  <a:pt x="4514" y="1022"/>
                </a:lnTo>
                <a:lnTo>
                  <a:pt x="4520" y="1018"/>
                </a:lnTo>
                <a:lnTo>
                  <a:pt x="4528" y="1016"/>
                </a:lnTo>
                <a:lnTo>
                  <a:pt x="4528" y="1016"/>
                </a:lnTo>
                <a:lnTo>
                  <a:pt x="4532" y="1012"/>
                </a:lnTo>
                <a:lnTo>
                  <a:pt x="4536" y="1010"/>
                </a:lnTo>
                <a:lnTo>
                  <a:pt x="4540" y="1004"/>
                </a:lnTo>
                <a:lnTo>
                  <a:pt x="4542" y="1000"/>
                </a:lnTo>
                <a:lnTo>
                  <a:pt x="4542" y="990"/>
                </a:lnTo>
                <a:lnTo>
                  <a:pt x="4542" y="980"/>
                </a:lnTo>
                <a:lnTo>
                  <a:pt x="4542" y="980"/>
                </a:lnTo>
                <a:lnTo>
                  <a:pt x="4542" y="964"/>
                </a:lnTo>
                <a:lnTo>
                  <a:pt x="4544" y="950"/>
                </a:lnTo>
                <a:lnTo>
                  <a:pt x="4548" y="936"/>
                </a:lnTo>
                <a:lnTo>
                  <a:pt x="4552" y="928"/>
                </a:lnTo>
                <a:lnTo>
                  <a:pt x="4558" y="922"/>
                </a:lnTo>
                <a:lnTo>
                  <a:pt x="4558" y="922"/>
                </a:lnTo>
                <a:lnTo>
                  <a:pt x="4562" y="914"/>
                </a:lnTo>
                <a:lnTo>
                  <a:pt x="4564" y="904"/>
                </a:lnTo>
                <a:lnTo>
                  <a:pt x="4564" y="884"/>
                </a:lnTo>
                <a:lnTo>
                  <a:pt x="4564" y="884"/>
                </a:lnTo>
                <a:lnTo>
                  <a:pt x="4566" y="766"/>
                </a:lnTo>
                <a:lnTo>
                  <a:pt x="4564" y="646"/>
                </a:lnTo>
                <a:lnTo>
                  <a:pt x="4564" y="646"/>
                </a:lnTo>
                <a:lnTo>
                  <a:pt x="4564" y="628"/>
                </a:lnTo>
                <a:lnTo>
                  <a:pt x="4566" y="620"/>
                </a:lnTo>
                <a:lnTo>
                  <a:pt x="4568" y="610"/>
                </a:lnTo>
                <a:lnTo>
                  <a:pt x="4568" y="610"/>
                </a:lnTo>
                <a:lnTo>
                  <a:pt x="4570" y="604"/>
                </a:lnTo>
                <a:lnTo>
                  <a:pt x="4574" y="600"/>
                </a:lnTo>
                <a:lnTo>
                  <a:pt x="4578" y="598"/>
                </a:lnTo>
                <a:lnTo>
                  <a:pt x="4586" y="596"/>
                </a:lnTo>
                <a:lnTo>
                  <a:pt x="4586" y="596"/>
                </a:lnTo>
                <a:lnTo>
                  <a:pt x="4624" y="596"/>
                </a:lnTo>
                <a:lnTo>
                  <a:pt x="4660" y="594"/>
                </a:lnTo>
                <a:lnTo>
                  <a:pt x="4698" y="592"/>
                </a:lnTo>
                <a:lnTo>
                  <a:pt x="4736" y="592"/>
                </a:lnTo>
                <a:lnTo>
                  <a:pt x="4736" y="592"/>
                </a:lnTo>
                <a:lnTo>
                  <a:pt x="4748" y="592"/>
                </a:lnTo>
                <a:lnTo>
                  <a:pt x="4754" y="594"/>
                </a:lnTo>
                <a:lnTo>
                  <a:pt x="4760" y="598"/>
                </a:lnTo>
                <a:lnTo>
                  <a:pt x="4760" y="598"/>
                </a:lnTo>
                <a:lnTo>
                  <a:pt x="4764" y="606"/>
                </a:lnTo>
                <a:lnTo>
                  <a:pt x="4766" y="616"/>
                </a:lnTo>
                <a:lnTo>
                  <a:pt x="4766" y="636"/>
                </a:lnTo>
                <a:lnTo>
                  <a:pt x="4766" y="636"/>
                </a:lnTo>
                <a:lnTo>
                  <a:pt x="4766" y="948"/>
                </a:lnTo>
                <a:lnTo>
                  <a:pt x="4766" y="948"/>
                </a:lnTo>
                <a:lnTo>
                  <a:pt x="4768" y="974"/>
                </a:lnTo>
                <a:lnTo>
                  <a:pt x="4770" y="998"/>
                </a:lnTo>
                <a:lnTo>
                  <a:pt x="4770" y="998"/>
                </a:lnTo>
                <a:lnTo>
                  <a:pt x="4772" y="1008"/>
                </a:lnTo>
                <a:lnTo>
                  <a:pt x="4776" y="1012"/>
                </a:lnTo>
                <a:lnTo>
                  <a:pt x="4782" y="1014"/>
                </a:lnTo>
                <a:lnTo>
                  <a:pt x="4790" y="1014"/>
                </a:lnTo>
                <a:lnTo>
                  <a:pt x="4790" y="1014"/>
                </a:lnTo>
                <a:lnTo>
                  <a:pt x="4802" y="1006"/>
                </a:lnTo>
                <a:lnTo>
                  <a:pt x="4814" y="1002"/>
                </a:lnTo>
                <a:lnTo>
                  <a:pt x="4814" y="1002"/>
                </a:lnTo>
                <a:lnTo>
                  <a:pt x="4848" y="1000"/>
                </a:lnTo>
                <a:lnTo>
                  <a:pt x="4882" y="1000"/>
                </a:lnTo>
                <a:lnTo>
                  <a:pt x="4950" y="1000"/>
                </a:lnTo>
                <a:lnTo>
                  <a:pt x="4950" y="1000"/>
                </a:lnTo>
                <a:lnTo>
                  <a:pt x="4960" y="1002"/>
                </a:lnTo>
                <a:lnTo>
                  <a:pt x="4970" y="1004"/>
                </a:lnTo>
                <a:lnTo>
                  <a:pt x="4978" y="1010"/>
                </a:lnTo>
                <a:lnTo>
                  <a:pt x="4982" y="1020"/>
                </a:lnTo>
                <a:lnTo>
                  <a:pt x="4982" y="1020"/>
                </a:lnTo>
                <a:lnTo>
                  <a:pt x="4984" y="1026"/>
                </a:lnTo>
                <a:lnTo>
                  <a:pt x="4986" y="1030"/>
                </a:lnTo>
                <a:lnTo>
                  <a:pt x="4988" y="1034"/>
                </a:lnTo>
                <a:lnTo>
                  <a:pt x="4988" y="1034"/>
                </a:lnTo>
                <a:lnTo>
                  <a:pt x="4992" y="1020"/>
                </a:lnTo>
                <a:lnTo>
                  <a:pt x="4996" y="1014"/>
                </a:lnTo>
                <a:lnTo>
                  <a:pt x="5000" y="1008"/>
                </a:lnTo>
                <a:lnTo>
                  <a:pt x="5004" y="1004"/>
                </a:lnTo>
                <a:lnTo>
                  <a:pt x="5010" y="1002"/>
                </a:lnTo>
                <a:lnTo>
                  <a:pt x="5018" y="1000"/>
                </a:lnTo>
                <a:lnTo>
                  <a:pt x="5026" y="1000"/>
                </a:lnTo>
                <a:lnTo>
                  <a:pt x="5026" y="1000"/>
                </a:lnTo>
                <a:lnTo>
                  <a:pt x="5034" y="1002"/>
                </a:lnTo>
                <a:lnTo>
                  <a:pt x="5040" y="1004"/>
                </a:lnTo>
                <a:lnTo>
                  <a:pt x="5044" y="1010"/>
                </a:lnTo>
                <a:lnTo>
                  <a:pt x="5046" y="1016"/>
                </a:lnTo>
                <a:lnTo>
                  <a:pt x="5046" y="1016"/>
                </a:lnTo>
                <a:lnTo>
                  <a:pt x="5048" y="1090"/>
                </a:lnTo>
                <a:lnTo>
                  <a:pt x="5046" y="1126"/>
                </a:lnTo>
                <a:lnTo>
                  <a:pt x="5046" y="1144"/>
                </a:lnTo>
                <a:lnTo>
                  <a:pt x="5042" y="1162"/>
                </a:lnTo>
                <a:lnTo>
                  <a:pt x="5042" y="1162"/>
                </a:lnTo>
                <a:lnTo>
                  <a:pt x="5038" y="1170"/>
                </a:lnTo>
                <a:lnTo>
                  <a:pt x="5040" y="1174"/>
                </a:lnTo>
                <a:lnTo>
                  <a:pt x="5044" y="1174"/>
                </a:lnTo>
                <a:lnTo>
                  <a:pt x="5050" y="1176"/>
                </a:lnTo>
                <a:lnTo>
                  <a:pt x="5050" y="1176"/>
                </a:lnTo>
                <a:lnTo>
                  <a:pt x="5086" y="1174"/>
                </a:lnTo>
                <a:lnTo>
                  <a:pt x="5122" y="1174"/>
                </a:lnTo>
                <a:lnTo>
                  <a:pt x="5122" y="1174"/>
                </a:lnTo>
                <a:lnTo>
                  <a:pt x="5122" y="1172"/>
                </a:lnTo>
                <a:lnTo>
                  <a:pt x="5122" y="1172"/>
                </a:lnTo>
                <a:lnTo>
                  <a:pt x="5120" y="1170"/>
                </a:lnTo>
                <a:lnTo>
                  <a:pt x="5122" y="1172"/>
                </a:lnTo>
                <a:lnTo>
                  <a:pt x="5122" y="1172"/>
                </a:lnTo>
                <a:lnTo>
                  <a:pt x="5122" y="1174"/>
                </a:lnTo>
                <a:lnTo>
                  <a:pt x="5120" y="1174"/>
                </a:lnTo>
                <a:lnTo>
                  <a:pt x="5120" y="1174"/>
                </a:lnTo>
                <a:lnTo>
                  <a:pt x="5052" y="1174"/>
                </a:lnTo>
                <a:lnTo>
                  <a:pt x="5052" y="1174"/>
                </a:lnTo>
                <a:lnTo>
                  <a:pt x="5048" y="1174"/>
                </a:lnTo>
                <a:lnTo>
                  <a:pt x="5042" y="1174"/>
                </a:lnTo>
                <a:lnTo>
                  <a:pt x="5042" y="1174"/>
                </a:lnTo>
                <a:lnTo>
                  <a:pt x="5040" y="1172"/>
                </a:lnTo>
                <a:lnTo>
                  <a:pt x="5040" y="1164"/>
                </a:lnTo>
                <a:lnTo>
                  <a:pt x="5040" y="1164"/>
                </a:lnTo>
                <a:lnTo>
                  <a:pt x="5048" y="1160"/>
                </a:lnTo>
                <a:lnTo>
                  <a:pt x="5056" y="1158"/>
                </a:lnTo>
                <a:lnTo>
                  <a:pt x="5072" y="1158"/>
                </a:lnTo>
                <a:lnTo>
                  <a:pt x="5090" y="1158"/>
                </a:lnTo>
                <a:lnTo>
                  <a:pt x="5106" y="1158"/>
                </a:lnTo>
                <a:lnTo>
                  <a:pt x="5106" y="1158"/>
                </a:lnTo>
                <a:lnTo>
                  <a:pt x="5116" y="1158"/>
                </a:lnTo>
                <a:lnTo>
                  <a:pt x="5124" y="1156"/>
                </a:lnTo>
                <a:lnTo>
                  <a:pt x="5132" y="1152"/>
                </a:lnTo>
                <a:lnTo>
                  <a:pt x="5134" y="1150"/>
                </a:lnTo>
                <a:lnTo>
                  <a:pt x="5136" y="1144"/>
                </a:lnTo>
                <a:lnTo>
                  <a:pt x="5136" y="1144"/>
                </a:lnTo>
                <a:lnTo>
                  <a:pt x="5138" y="1118"/>
                </a:lnTo>
                <a:lnTo>
                  <a:pt x="5138" y="1090"/>
                </a:lnTo>
                <a:lnTo>
                  <a:pt x="5138" y="1090"/>
                </a:lnTo>
                <a:lnTo>
                  <a:pt x="5136" y="964"/>
                </a:lnTo>
                <a:lnTo>
                  <a:pt x="5136" y="836"/>
                </a:lnTo>
                <a:lnTo>
                  <a:pt x="5136" y="836"/>
                </a:lnTo>
                <a:lnTo>
                  <a:pt x="5138" y="824"/>
                </a:lnTo>
                <a:lnTo>
                  <a:pt x="5140" y="812"/>
                </a:lnTo>
                <a:lnTo>
                  <a:pt x="5140" y="812"/>
                </a:lnTo>
                <a:lnTo>
                  <a:pt x="5144" y="808"/>
                </a:lnTo>
                <a:lnTo>
                  <a:pt x="5146" y="804"/>
                </a:lnTo>
                <a:lnTo>
                  <a:pt x="5146" y="804"/>
                </a:lnTo>
                <a:lnTo>
                  <a:pt x="5164" y="800"/>
                </a:lnTo>
                <a:lnTo>
                  <a:pt x="5182" y="798"/>
                </a:lnTo>
                <a:lnTo>
                  <a:pt x="5216" y="800"/>
                </a:lnTo>
                <a:lnTo>
                  <a:pt x="5216" y="800"/>
                </a:lnTo>
                <a:lnTo>
                  <a:pt x="5222" y="800"/>
                </a:lnTo>
                <a:lnTo>
                  <a:pt x="5228" y="802"/>
                </a:lnTo>
                <a:lnTo>
                  <a:pt x="5232" y="806"/>
                </a:lnTo>
                <a:lnTo>
                  <a:pt x="5236" y="810"/>
                </a:lnTo>
                <a:lnTo>
                  <a:pt x="5238" y="820"/>
                </a:lnTo>
                <a:lnTo>
                  <a:pt x="5240" y="832"/>
                </a:lnTo>
                <a:lnTo>
                  <a:pt x="5240" y="832"/>
                </a:lnTo>
                <a:lnTo>
                  <a:pt x="5238" y="884"/>
                </a:lnTo>
                <a:lnTo>
                  <a:pt x="5238" y="938"/>
                </a:lnTo>
                <a:lnTo>
                  <a:pt x="5238" y="1044"/>
                </a:lnTo>
                <a:lnTo>
                  <a:pt x="5238" y="1044"/>
                </a:lnTo>
                <a:lnTo>
                  <a:pt x="5238" y="1052"/>
                </a:lnTo>
                <a:lnTo>
                  <a:pt x="5238" y="1052"/>
                </a:lnTo>
                <a:lnTo>
                  <a:pt x="5244" y="1056"/>
                </a:lnTo>
                <a:lnTo>
                  <a:pt x="5250" y="1058"/>
                </a:lnTo>
                <a:lnTo>
                  <a:pt x="5264" y="1058"/>
                </a:lnTo>
                <a:lnTo>
                  <a:pt x="5278" y="1056"/>
                </a:lnTo>
                <a:lnTo>
                  <a:pt x="5290" y="1056"/>
                </a:lnTo>
                <a:lnTo>
                  <a:pt x="5290" y="1056"/>
                </a:lnTo>
                <a:lnTo>
                  <a:pt x="5300" y="1056"/>
                </a:lnTo>
                <a:lnTo>
                  <a:pt x="5300" y="1056"/>
                </a:lnTo>
                <a:lnTo>
                  <a:pt x="5316" y="1058"/>
                </a:lnTo>
                <a:lnTo>
                  <a:pt x="5324" y="1060"/>
                </a:lnTo>
                <a:lnTo>
                  <a:pt x="5332" y="1064"/>
                </a:lnTo>
                <a:lnTo>
                  <a:pt x="5332" y="1064"/>
                </a:lnTo>
                <a:lnTo>
                  <a:pt x="5336" y="1070"/>
                </a:lnTo>
                <a:lnTo>
                  <a:pt x="5338" y="1078"/>
                </a:lnTo>
                <a:lnTo>
                  <a:pt x="5340" y="1092"/>
                </a:lnTo>
                <a:lnTo>
                  <a:pt x="5340" y="1092"/>
                </a:lnTo>
                <a:lnTo>
                  <a:pt x="5344" y="1100"/>
                </a:lnTo>
                <a:lnTo>
                  <a:pt x="5344" y="1100"/>
                </a:lnTo>
                <a:lnTo>
                  <a:pt x="5350" y="1102"/>
                </a:lnTo>
                <a:lnTo>
                  <a:pt x="5358" y="1102"/>
                </a:lnTo>
                <a:lnTo>
                  <a:pt x="5372" y="1102"/>
                </a:lnTo>
                <a:lnTo>
                  <a:pt x="5372" y="1102"/>
                </a:lnTo>
                <a:lnTo>
                  <a:pt x="5392" y="1104"/>
                </a:lnTo>
                <a:lnTo>
                  <a:pt x="5400" y="1106"/>
                </a:lnTo>
                <a:lnTo>
                  <a:pt x="5404" y="1108"/>
                </a:lnTo>
                <a:lnTo>
                  <a:pt x="5406" y="1112"/>
                </a:lnTo>
                <a:lnTo>
                  <a:pt x="5410" y="1120"/>
                </a:lnTo>
                <a:lnTo>
                  <a:pt x="5412" y="1140"/>
                </a:lnTo>
                <a:lnTo>
                  <a:pt x="5412" y="1140"/>
                </a:lnTo>
                <a:lnTo>
                  <a:pt x="5412" y="1146"/>
                </a:lnTo>
                <a:lnTo>
                  <a:pt x="5414" y="1150"/>
                </a:lnTo>
                <a:lnTo>
                  <a:pt x="5414" y="1150"/>
                </a:lnTo>
                <a:lnTo>
                  <a:pt x="5432" y="1154"/>
                </a:lnTo>
                <a:lnTo>
                  <a:pt x="5448" y="1154"/>
                </a:lnTo>
                <a:lnTo>
                  <a:pt x="5466" y="1152"/>
                </a:lnTo>
                <a:lnTo>
                  <a:pt x="5482" y="1148"/>
                </a:lnTo>
                <a:lnTo>
                  <a:pt x="5482" y="1148"/>
                </a:lnTo>
                <a:lnTo>
                  <a:pt x="5484" y="1144"/>
                </a:lnTo>
                <a:lnTo>
                  <a:pt x="5486" y="1138"/>
                </a:lnTo>
                <a:lnTo>
                  <a:pt x="5486" y="1138"/>
                </a:lnTo>
                <a:lnTo>
                  <a:pt x="5486" y="1096"/>
                </a:lnTo>
                <a:lnTo>
                  <a:pt x="5486" y="1054"/>
                </a:lnTo>
                <a:lnTo>
                  <a:pt x="5486" y="1054"/>
                </a:lnTo>
                <a:lnTo>
                  <a:pt x="5488" y="1036"/>
                </a:lnTo>
                <a:lnTo>
                  <a:pt x="5490" y="1030"/>
                </a:lnTo>
                <a:lnTo>
                  <a:pt x="5492" y="1026"/>
                </a:lnTo>
                <a:lnTo>
                  <a:pt x="5498" y="1022"/>
                </a:lnTo>
                <a:lnTo>
                  <a:pt x="5504" y="1020"/>
                </a:lnTo>
                <a:lnTo>
                  <a:pt x="5522" y="1018"/>
                </a:lnTo>
                <a:lnTo>
                  <a:pt x="5522" y="1018"/>
                </a:lnTo>
                <a:lnTo>
                  <a:pt x="5536" y="1018"/>
                </a:lnTo>
                <a:lnTo>
                  <a:pt x="5542" y="1016"/>
                </a:lnTo>
                <a:lnTo>
                  <a:pt x="5548" y="1014"/>
                </a:lnTo>
                <a:lnTo>
                  <a:pt x="5548" y="1014"/>
                </a:lnTo>
                <a:lnTo>
                  <a:pt x="5550" y="1006"/>
                </a:lnTo>
                <a:lnTo>
                  <a:pt x="5552" y="1000"/>
                </a:lnTo>
                <a:lnTo>
                  <a:pt x="5552" y="1000"/>
                </a:lnTo>
                <a:lnTo>
                  <a:pt x="5552" y="994"/>
                </a:lnTo>
                <a:lnTo>
                  <a:pt x="5552" y="994"/>
                </a:lnTo>
                <a:lnTo>
                  <a:pt x="5552" y="970"/>
                </a:lnTo>
                <a:lnTo>
                  <a:pt x="5554" y="952"/>
                </a:lnTo>
                <a:lnTo>
                  <a:pt x="5556" y="938"/>
                </a:lnTo>
                <a:lnTo>
                  <a:pt x="5562" y="930"/>
                </a:lnTo>
                <a:lnTo>
                  <a:pt x="5570" y="924"/>
                </a:lnTo>
                <a:lnTo>
                  <a:pt x="5584" y="922"/>
                </a:lnTo>
                <a:lnTo>
                  <a:pt x="5602" y="922"/>
                </a:lnTo>
                <a:lnTo>
                  <a:pt x="5628" y="922"/>
                </a:lnTo>
                <a:lnTo>
                  <a:pt x="5628" y="922"/>
                </a:lnTo>
                <a:lnTo>
                  <a:pt x="5664" y="920"/>
                </a:lnTo>
                <a:lnTo>
                  <a:pt x="5674" y="920"/>
                </a:lnTo>
                <a:lnTo>
                  <a:pt x="5682" y="922"/>
                </a:lnTo>
                <a:lnTo>
                  <a:pt x="5692" y="926"/>
                </a:lnTo>
                <a:lnTo>
                  <a:pt x="5700" y="930"/>
                </a:lnTo>
                <a:lnTo>
                  <a:pt x="5700" y="930"/>
                </a:lnTo>
                <a:lnTo>
                  <a:pt x="5706" y="938"/>
                </a:lnTo>
                <a:lnTo>
                  <a:pt x="5706" y="944"/>
                </a:lnTo>
                <a:lnTo>
                  <a:pt x="5706" y="960"/>
                </a:lnTo>
                <a:lnTo>
                  <a:pt x="5706" y="960"/>
                </a:lnTo>
                <a:lnTo>
                  <a:pt x="5706" y="1222"/>
                </a:lnTo>
                <a:lnTo>
                  <a:pt x="5708" y="1484"/>
                </a:lnTo>
                <a:lnTo>
                  <a:pt x="5708" y="1484"/>
                </a:lnTo>
                <a:lnTo>
                  <a:pt x="5706" y="1502"/>
                </a:lnTo>
                <a:lnTo>
                  <a:pt x="5704" y="1508"/>
                </a:lnTo>
                <a:lnTo>
                  <a:pt x="5700" y="1512"/>
                </a:lnTo>
                <a:lnTo>
                  <a:pt x="5696" y="1516"/>
                </a:lnTo>
                <a:lnTo>
                  <a:pt x="5690" y="1518"/>
                </a:lnTo>
                <a:lnTo>
                  <a:pt x="5672" y="1518"/>
                </a:lnTo>
                <a:lnTo>
                  <a:pt x="5672" y="1518"/>
                </a:lnTo>
                <a:lnTo>
                  <a:pt x="66" y="1518"/>
                </a:lnTo>
                <a:lnTo>
                  <a:pt x="66" y="1518"/>
                </a:lnTo>
                <a:lnTo>
                  <a:pt x="30" y="1520"/>
                </a:lnTo>
                <a:lnTo>
                  <a:pt x="30" y="1520"/>
                </a:lnTo>
                <a:close/>
              </a:path>
            </a:pathLst>
          </a:custGeom>
          <a:solidFill>
            <a:srgbClr val="157E9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TextBox 18"/>
          <p:cNvSpPr txBox="1"/>
          <p:nvPr/>
        </p:nvSpPr>
        <p:spPr>
          <a:xfrm>
            <a:off x="1096307" y="1798683"/>
            <a:ext cx="8837423" cy="2252924"/>
          </a:xfrm>
          <a:prstGeom prst="rect">
            <a:avLst/>
          </a:prstGeom>
          <a:noFill/>
        </p:spPr>
        <p:txBody>
          <a:bodyPr wrap="square" rtlCol="0">
            <a:spAutoFit/>
          </a:bodyPr>
          <a:lstStyle/>
          <a:p>
            <a:pPr marL="228600" indent="-228600">
              <a:lnSpc>
                <a:spcPct val="130000"/>
              </a:lnSpc>
              <a:buAutoNum type="arabicParenBoth"/>
            </a:pPr>
            <a:r>
              <a:rPr lang="en-US" altLang="zh-CN"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Precision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marketing: Analyze </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the potential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users of </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products</a:t>
            </a:r>
          </a:p>
          <a:p>
            <a:pPr marL="228600" indent="-228600">
              <a:lnSpc>
                <a:spcPct val="130000"/>
              </a:lnSpc>
              <a:buAutoNum type="arabicParenBoth"/>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User </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statistics: Summarize the using information of users</a:t>
            </a:r>
          </a:p>
          <a:p>
            <a:pPr marL="228600" indent="-228600">
              <a:lnSpc>
                <a:spcPct val="130000"/>
              </a:lnSpc>
              <a:buAutoNum type="arabicParenBoth"/>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Data mining: Build the intelligent recommendation </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system</a:t>
            </a:r>
          </a:p>
          <a:p>
            <a:pPr marL="228600" indent="-228600">
              <a:lnSpc>
                <a:spcPct val="130000"/>
              </a:lnSpc>
              <a:buAutoNum type="arabicParenBoth"/>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Effect evaluation: Improve product </a:t>
            </a:r>
            <a:r>
              <a:rPr lang="en-US" altLang="zh-CN"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operation level and service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quality </a:t>
            </a:r>
            <a:endParaRPr lang="en-US" altLang="zh-CN"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a:p>
            <a:pPr marL="228600" indent="-228600">
              <a:lnSpc>
                <a:spcPct val="130000"/>
              </a:lnSpc>
              <a:buAutoNum type="arabicParenBoth"/>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Personal Tailor: Personalized service </a:t>
            </a:r>
            <a:endParaRPr lang="en-US" altLang="zh-CN"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a:p>
            <a:pPr marL="228600" indent="-228600">
              <a:lnSpc>
                <a:spcPct val="130000"/>
              </a:lnSpc>
              <a:buAutoNum type="arabicParenBoth"/>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Competitive analysis: Influence enterprise development strategy   </a:t>
            </a:r>
            <a:endParaRPr lang="zh-CN" altLang="en-US"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p:txBody>
      </p:sp>
      <p:sp>
        <p:nvSpPr>
          <p:cNvPr id="9" name="文本框 8"/>
          <p:cNvSpPr txBox="1"/>
          <p:nvPr/>
        </p:nvSpPr>
        <p:spPr>
          <a:xfrm>
            <a:off x="1096307" y="1331581"/>
            <a:ext cx="6685906" cy="338554"/>
          </a:xfrm>
          <a:prstGeom prst="rect">
            <a:avLst/>
          </a:prstGeom>
          <a:noFill/>
        </p:spPr>
        <p:txBody>
          <a:bodyPr wrap="square" rtlCol="0">
            <a:spAutoFit/>
          </a:bodyPr>
          <a:lstStyle/>
          <a:p>
            <a:r>
              <a:rPr lang="en-US" altLang="zh-CN" sz="1600" b="1" dirty="0">
                <a:solidFill>
                  <a:srgbClr val="1BA0C9"/>
                </a:solidFill>
                <a:latin typeface="微软雅黑" panose="020B0503020204020204" pitchFamily="34" charset="-122"/>
                <a:ea typeface="微软雅黑" panose="020B0503020204020204" pitchFamily="34" charset="-122"/>
              </a:rPr>
              <a:t>In what other ways might the personas make contributions? </a:t>
            </a:r>
            <a:endParaRPr lang="en-US" altLang="zh-CN" sz="1600" b="1" dirty="0" smtClean="0">
              <a:solidFill>
                <a:srgbClr val="1BA0C9"/>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96307" y="674840"/>
            <a:ext cx="5932566" cy="523220"/>
          </a:xfrm>
          <a:prstGeom prst="rect">
            <a:avLst/>
          </a:prstGeom>
          <a:noFill/>
        </p:spPr>
        <p:txBody>
          <a:bodyPr wrap="square" rtlCol="0">
            <a:spAutoFit/>
          </a:bodyPr>
          <a:lstStyle/>
          <a:p>
            <a:r>
              <a:rPr lang="en-US" altLang="zh-CN" sz="2800" b="1" smtClean="0">
                <a:solidFill>
                  <a:srgbClr val="157E9F"/>
                </a:solidFill>
                <a:latin typeface="微软雅黑" panose="020B0503020204020204" pitchFamily="34" charset="-122"/>
                <a:ea typeface="微软雅黑" panose="020B0503020204020204" pitchFamily="34" charset="-122"/>
              </a:rPr>
              <a:t>Question 12  </a:t>
            </a:r>
            <a:endParaRPr lang="zh-CN" altLang="en-US" sz="2800" b="1" dirty="0">
              <a:solidFill>
                <a:srgbClr val="157E9F"/>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672047" y="6400800"/>
            <a:ext cx="519954" cy="369332"/>
          </a:xfrm>
          <a:prstGeom prst="rect">
            <a:avLst/>
          </a:prstGeom>
          <a:noFill/>
        </p:spPr>
        <p:txBody>
          <a:bodyPr wrap="square" rtlCol="0">
            <a:spAutoFit/>
          </a:bodyPr>
          <a:lstStyle/>
          <a:p>
            <a:r>
              <a:rPr kumimoji="1" lang="en-US" altLang="zh-CN" dirty="0" smtClean="0"/>
              <a:t>29</a:t>
            </a:r>
            <a:endParaRPr kumimoji="1" lang="zh-CN" altLang="en-US" dirty="0"/>
          </a:p>
        </p:txBody>
      </p:sp>
    </p:spTree>
    <p:extLst>
      <p:ext uri="{BB962C8B-B14F-4D97-AF65-F5344CB8AC3E}">
        <p14:creationId xmlns:p14="http://schemas.microsoft.com/office/powerpoint/2010/main" val="43637557"/>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p:cNvSpPr>
            <a:spLocks/>
          </p:cNvSpPr>
          <p:nvPr/>
        </p:nvSpPr>
        <p:spPr bwMode="auto">
          <a:xfrm>
            <a:off x="-44807" y="3599425"/>
            <a:ext cx="12236807" cy="3258575"/>
          </a:xfrm>
          <a:custGeom>
            <a:avLst/>
            <a:gdLst/>
            <a:ahLst/>
            <a:cxnLst>
              <a:cxn ang="0">
                <a:pos x="8" y="1016"/>
              </a:cxn>
              <a:cxn ang="0">
                <a:pos x="202" y="972"/>
              </a:cxn>
              <a:cxn ang="0">
                <a:pos x="310" y="876"/>
              </a:cxn>
              <a:cxn ang="0">
                <a:pos x="454" y="1052"/>
              </a:cxn>
              <a:cxn ang="0">
                <a:pos x="558" y="1106"/>
              </a:cxn>
              <a:cxn ang="0">
                <a:pos x="630" y="1242"/>
              </a:cxn>
              <a:cxn ang="0">
                <a:pos x="606" y="604"/>
              </a:cxn>
              <a:cxn ang="0">
                <a:pos x="650" y="410"/>
              </a:cxn>
              <a:cxn ang="0">
                <a:pos x="682" y="374"/>
              </a:cxn>
              <a:cxn ang="0">
                <a:pos x="742" y="590"/>
              </a:cxn>
              <a:cxn ang="0">
                <a:pos x="716" y="1002"/>
              </a:cxn>
              <a:cxn ang="0">
                <a:pos x="742" y="960"/>
              </a:cxn>
              <a:cxn ang="0">
                <a:pos x="820" y="964"/>
              </a:cxn>
              <a:cxn ang="0">
                <a:pos x="960" y="1084"/>
              </a:cxn>
              <a:cxn ang="0">
                <a:pos x="1076" y="1048"/>
              </a:cxn>
              <a:cxn ang="0">
                <a:pos x="1148" y="772"/>
              </a:cxn>
              <a:cxn ang="0">
                <a:pos x="1218" y="870"/>
              </a:cxn>
              <a:cxn ang="0">
                <a:pos x="1334" y="932"/>
              </a:cxn>
              <a:cxn ang="0">
                <a:pos x="1490" y="970"/>
              </a:cxn>
              <a:cxn ang="0">
                <a:pos x="1534" y="1074"/>
              </a:cxn>
              <a:cxn ang="0">
                <a:pos x="1628" y="856"/>
              </a:cxn>
              <a:cxn ang="0">
                <a:pos x="1738" y="624"/>
              </a:cxn>
              <a:cxn ang="0">
                <a:pos x="1844" y="586"/>
              </a:cxn>
              <a:cxn ang="0">
                <a:pos x="1862" y="1038"/>
              </a:cxn>
              <a:cxn ang="0">
                <a:pos x="2130" y="782"/>
              </a:cxn>
              <a:cxn ang="0">
                <a:pos x="2246" y="960"/>
              </a:cxn>
              <a:cxn ang="0">
                <a:pos x="2258" y="1042"/>
              </a:cxn>
              <a:cxn ang="0">
                <a:pos x="2356" y="750"/>
              </a:cxn>
              <a:cxn ang="0">
                <a:pos x="2478" y="984"/>
              </a:cxn>
              <a:cxn ang="0">
                <a:pos x="2556" y="1194"/>
              </a:cxn>
              <a:cxn ang="0">
                <a:pos x="2594" y="1022"/>
              </a:cxn>
              <a:cxn ang="0">
                <a:pos x="2638" y="676"/>
              </a:cxn>
              <a:cxn ang="0">
                <a:pos x="2832" y="686"/>
              </a:cxn>
              <a:cxn ang="0">
                <a:pos x="2978" y="1002"/>
              </a:cxn>
              <a:cxn ang="0">
                <a:pos x="3050" y="442"/>
              </a:cxn>
              <a:cxn ang="0">
                <a:pos x="3156" y="618"/>
              </a:cxn>
              <a:cxn ang="0">
                <a:pos x="3298" y="1008"/>
              </a:cxn>
              <a:cxn ang="0">
                <a:pos x="3400" y="1096"/>
              </a:cxn>
              <a:cxn ang="0">
                <a:pos x="3484" y="1214"/>
              </a:cxn>
              <a:cxn ang="0">
                <a:pos x="3586" y="838"/>
              </a:cxn>
              <a:cxn ang="0">
                <a:pos x="3790" y="952"/>
              </a:cxn>
              <a:cxn ang="0">
                <a:pos x="3816" y="842"/>
              </a:cxn>
              <a:cxn ang="0">
                <a:pos x="4060" y="892"/>
              </a:cxn>
              <a:cxn ang="0">
                <a:pos x="4178" y="974"/>
              </a:cxn>
              <a:cxn ang="0">
                <a:pos x="4370" y="744"/>
              </a:cxn>
              <a:cxn ang="0">
                <a:pos x="4402" y="1102"/>
              </a:cxn>
              <a:cxn ang="0">
                <a:pos x="4504" y="1120"/>
              </a:cxn>
              <a:cxn ang="0">
                <a:pos x="4542" y="964"/>
              </a:cxn>
              <a:cxn ang="0">
                <a:pos x="4574" y="600"/>
              </a:cxn>
              <a:cxn ang="0">
                <a:pos x="4766" y="948"/>
              </a:cxn>
              <a:cxn ang="0">
                <a:pos x="4978" y="1010"/>
              </a:cxn>
              <a:cxn ang="0">
                <a:pos x="5046" y="1016"/>
              </a:cxn>
              <a:cxn ang="0">
                <a:pos x="5122" y="1172"/>
              </a:cxn>
              <a:cxn ang="0">
                <a:pos x="5106" y="1158"/>
              </a:cxn>
              <a:cxn ang="0">
                <a:pos x="5146" y="804"/>
              </a:cxn>
              <a:cxn ang="0">
                <a:pos x="5244" y="1056"/>
              </a:cxn>
              <a:cxn ang="0">
                <a:pos x="5350" y="1102"/>
              </a:cxn>
              <a:cxn ang="0">
                <a:pos x="5482" y="1148"/>
              </a:cxn>
              <a:cxn ang="0">
                <a:pos x="5550" y="1006"/>
              </a:cxn>
              <a:cxn ang="0">
                <a:pos x="5700" y="930"/>
              </a:cxn>
              <a:cxn ang="0">
                <a:pos x="30" y="1520"/>
              </a:cxn>
            </a:cxnLst>
            <a:rect l="0" t="0" r="r" b="b"/>
            <a:pathLst>
              <a:path w="5708" h="1520">
                <a:moveTo>
                  <a:pt x="30" y="1520"/>
                </a:moveTo>
                <a:lnTo>
                  <a:pt x="30" y="1520"/>
                </a:lnTo>
                <a:lnTo>
                  <a:pt x="16" y="1518"/>
                </a:lnTo>
                <a:lnTo>
                  <a:pt x="10" y="1516"/>
                </a:lnTo>
                <a:lnTo>
                  <a:pt x="6" y="1514"/>
                </a:lnTo>
                <a:lnTo>
                  <a:pt x="4" y="1508"/>
                </a:lnTo>
                <a:lnTo>
                  <a:pt x="2" y="1502"/>
                </a:lnTo>
                <a:lnTo>
                  <a:pt x="0" y="1488"/>
                </a:lnTo>
                <a:lnTo>
                  <a:pt x="0" y="1488"/>
                </a:lnTo>
                <a:lnTo>
                  <a:pt x="2" y="1298"/>
                </a:lnTo>
                <a:lnTo>
                  <a:pt x="2" y="1110"/>
                </a:lnTo>
                <a:lnTo>
                  <a:pt x="2" y="1110"/>
                </a:lnTo>
                <a:lnTo>
                  <a:pt x="4" y="1092"/>
                </a:lnTo>
                <a:lnTo>
                  <a:pt x="4" y="1072"/>
                </a:lnTo>
                <a:lnTo>
                  <a:pt x="4" y="1034"/>
                </a:lnTo>
                <a:lnTo>
                  <a:pt x="4" y="1034"/>
                </a:lnTo>
                <a:lnTo>
                  <a:pt x="4" y="1020"/>
                </a:lnTo>
                <a:lnTo>
                  <a:pt x="8" y="1016"/>
                </a:lnTo>
                <a:lnTo>
                  <a:pt x="10" y="1014"/>
                </a:lnTo>
                <a:lnTo>
                  <a:pt x="14" y="1012"/>
                </a:lnTo>
                <a:lnTo>
                  <a:pt x="14" y="1012"/>
                </a:lnTo>
                <a:lnTo>
                  <a:pt x="38" y="1008"/>
                </a:lnTo>
                <a:lnTo>
                  <a:pt x="64" y="1004"/>
                </a:lnTo>
                <a:lnTo>
                  <a:pt x="94" y="1004"/>
                </a:lnTo>
                <a:lnTo>
                  <a:pt x="122" y="1006"/>
                </a:lnTo>
                <a:lnTo>
                  <a:pt x="150" y="1008"/>
                </a:lnTo>
                <a:lnTo>
                  <a:pt x="174" y="1012"/>
                </a:lnTo>
                <a:lnTo>
                  <a:pt x="192" y="1018"/>
                </a:lnTo>
                <a:lnTo>
                  <a:pt x="200" y="1020"/>
                </a:lnTo>
                <a:lnTo>
                  <a:pt x="204" y="1024"/>
                </a:lnTo>
                <a:lnTo>
                  <a:pt x="204" y="1024"/>
                </a:lnTo>
                <a:lnTo>
                  <a:pt x="204" y="1016"/>
                </a:lnTo>
                <a:lnTo>
                  <a:pt x="204" y="1006"/>
                </a:lnTo>
                <a:lnTo>
                  <a:pt x="202" y="990"/>
                </a:lnTo>
                <a:lnTo>
                  <a:pt x="202" y="980"/>
                </a:lnTo>
                <a:lnTo>
                  <a:pt x="202" y="972"/>
                </a:lnTo>
                <a:lnTo>
                  <a:pt x="206" y="964"/>
                </a:lnTo>
                <a:lnTo>
                  <a:pt x="214" y="956"/>
                </a:lnTo>
                <a:lnTo>
                  <a:pt x="214" y="956"/>
                </a:lnTo>
                <a:lnTo>
                  <a:pt x="234" y="956"/>
                </a:lnTo>
                <a:lnTo>
                  <a:pt x="254" y="956"/>
                </a:lnTo>
                <a:lnTo>
                  <a:pt x="274" y="956"/>
                </a:lnTo>
                <a:lnTo>
                  <a:pt x="296" y="952"/>
                </a:lnTo>
                <a:lnTo>
                  <a:pt x="296" y="952"/>
                </a:lnTo>
                <a:lnTo>
                  <a:pt x="300" y="946"/>
                </a:lnTo>
                <a:lnTo>
                  <a:pt x="300" y="946"/>
                </a:lnTo>
                <a:lnTo>
                  <a:pt x="302" y="938"/>
                </a:lnTo>
                <a:lnTo>
                  <a:pt x="302" y="930"/>
                </a:lnTo>
                <a:lnTo>
                  <a:pt x="302" y="914"/>
                </a:lnTo>
                <a:lnTo>
                  <a:pt x="304" y="900"/>
                </a:lnTo>
                <a:lnTo>
                  <a:pt x="306" y="892"/>
                </a:lnTo>
                <a:lnTo>
                  <a:pt x="310" y="886"/>
                </a:lnTo>
                <a:lnTo>
                  <a:pt x="310" y="886"/>
                </a:lnTo>
                <a:lnTo>
                  <a:pt x="310" y="876"/>
                </a:lnTo>
                <a:lnTo>
                  <a:pt x="310" y="876"/>
                </a:lnTo>
                <a:lnTo>
                  <a:pt x="328" y="874"/>
                </a:lnTo>
                <a:lnTo>
                  <a:pt x="344" y="872"/>
                </a:lnTo>
                <a:lnTo>
                  <a:pt x="376" y="864"/>
                </a:lnTo>
                <a:lnTo>
                  <a:pt x="392" y="862"/>
                </a:lnTo>
                <a:lnTo>
                  <a:pt x="408" y="860"/>
                </a:lnTo>
                <a:lnTo>
                  <a:pt x="424" y="862"/>
                </a:lnTo>
                <a:lnTo>
                  <a:pt x="440" y="864"/>
                </a:lnTo>
                <a:lnTo>
                  <a:pt x="440" y="864"/>
                </a:lnTo>
                <a:lnTo>
                  <a:pt x="446" y="868"/>
                </a:lnTo>
                <a:lnTo>
                  <a:pt x="448" y="872"/>
                </a:lnTo>
                <a:lnTo>
                  <a:pt x="452" y="882"/>
                </a:lnTo>
                <a:lnTo>
                  <a:pt x="454" y="892"/>
                </a:lnTo>
                <a:lnTo>
                  <a:pt x="454" y="902"/>
                </a:lnTo>
                <a:lnTo>
                  <a:pt x="454" y="902"/>
                </a:lnTo>
                <a:lnTo>
                  <a:pt x="454" y="1044"/>
                </a:lnTo>
                <a:lnTo>
                  <a:pt x="454" y="1044"/>
                </a:lnTo>
                <a:lnTo>
                  <a:pt x="454" y="1052"/>
                </a:lnTo>
                <a:lnTo>
                  <a:pt x="456" y="1058"/>
                </a:lnTo>
                <a:lnTo>
                  <a:pt x="456" y="1058"/>
                </a:lnTo>
                <a:lnTo>
                  <a:pt x="462" y="1060"/>
                </a:lnTo>
                <a:lnTo>
                  <a:pt x="468" y="1062"/>
                </a:lnTo>
                <a:lnTo>
                  <a:pt x="482" y="1064"/>
                </a:lnTo>
                <a:lnTo>
                  <a:pt x="508" y="1062"/>
                </a:lnTo>
                <a:lnTo>
                  <a:pt x="508" y="1062"/>
                </a:lnTo>
                <a:lnTo>
                  <a:pt x="520" y="1064"/>
                </a:lnTo>
                <a:lnTo>
                  <a:pt x="532" y="1068"/>
                </a:lnTo>
                <a:lnTo>
                  <a:pt x="536" y="1070"/>
                </a:lnTo>
                <a:lnTo>
                  <a:pt x="538" y="1076"/>
                </a:lnTo>
                <a:lnTo>
                  <a:pt x="542" y="1082"/>
                </a:lnTo>
                <a:lnTo>
                  <a:pt x="542" y="1088"/>
                </a:lnTo>
                <a:lnTo>
                  <a:pt x="542" y="1088"/>
                </a:lnTo>
                <a:lnTo>
                  <a:pt x="544" y="1094"/>
                </a:lnTo>
                <a:lnTo>
                  <a:pt x="546" y="1098"/>
                </a:lnTo>
                <a:lnTo>
                  <a:pt x="550" y="1104"/>
                </a:lnTo>
                <a:lnTo>
                  <a:pt x="558" y="1106"/>
                </a:lnTo>
                <a:lnTo>
                  <a:pt x="568" y="1108"/>
                </a:lnTo>
                <a:lnTo>
                  <a:pt x="568" y="1108"/>
                </a:lnTo>
                <a:lnTo>
                  <a:pt x="588" y="1110"/>
                </a:lnTo>
                <a:lnTo>
                  <a:pt x="596" y="1112"/>
                </a:lnTo>
                <a:lnTo>
                  <a:pt x="600" y="1116"/>
                </a:lnTo>
                <a:lnTo>
                  <a:pt x="604" y="1120"/>
                </a:lnTo>
                <a:lnTo>
                  <a:pt x="606" y="1128"/>
                </a:lnTo>
                <a:lnTo>
                  <a:pt x="608" y="1148"/>
                </a:lnTo>
                <a:lnTo>
                  <a:pt x="608" y="1148"/>
                </a:lnTo>
                <a:lnTo>
                  <a:pt x="610" y="1184"/>
                </a:lnTo>
                <a:lnTo>
                  <a:pt x="610" y="1222"/>
                </a:lnTo>
                <a:lnTo>
                  <a:pt x="610" y="1222"/>
                </a:lnTo>
                <a:lnTo>
                  <a:pt x="610" y="1230"/>
                </a:lnTo>
                <a:lnTo>
                  <a:pt x="612" y="1238"/>
                </a:lnTo>
                <a:lnTo>
                  <a:pt x="618" y="1242"/>
                </a:lnTo>
                <a:lnTo>
                  <a:pt x="626" y="1242"/>
                </a:lnTo>
                <a:lnTo>
                  <a:pt x="626" y="1242"/>
                </a:lnTo>
                <a:lnTo>
                  <a:pt x="630" y="1242"/>
                </a:lnTo>
                <a:lnTo>
                  <a:pt x="630" y="1240"/>
                </a:lnTo>
                <a:lnTo>
                  <a:pt x="626" y="1238"/>
                </a:lnTo>
                <a:lnTo>
                  <a:pt x="626" y="1236"/>
                </a:lnTo>
                <a:lnTo>
                  <a:pt x="626" y="1236"/>
                </a:lnTo>
                <a:lnTo>
                  <a:pt x="632" y="1160"/>
                </a:lnTo>
                <a:lnTo>
                  <a:pt x="632" y="1086"/>
                </a:lnTo>
                <a:lnTo>
                  <a:pt x="632" y="1012"/>
                </a:lnTo>
                <a:lnTo>
                  <a:pt x="634" y="938"/>
                </a:lnTo>
                <a:lnTo>
                  <a:pt x="634" y="938"/>
                </a:lnTo>
                <a:lnTo>
                  <a:pt x="638" y="836"/>
                </a:lnTo>
                <a:lnTo>
                  <a:pt x="638" y="786"/>
                </a:lnTo>
                <a:lnTo>
                  <a:pt x="638" y="734"/>
                </a:lnTo>
                <a:lnTo>
                  <a:pt x="638" y="734"/>
                </a:lnTo>
                <a:lnTo>
                  <a:pt x="634" y="702"/>
                </a:lnTo>
                <a:lnTo>
                  <a:pt x="628" y="668"/>
                </a:lnTo>
                <a:lnTo>
                  <a:pt x="618" y="636"/>
                </a:lnTo>
                <a:lnTo>
                  <a:pt x="606" y="604"/>
                </a:lnTo>
                <a:lnTo>
                  <a:pt x="606" y="604"/>
                </a:lnTo>
                <a:lnTo>
                  <a:pt x="596" y="584"/>
                </a:lnTo>
                <a:lnTo>
                  <a:pt x="592" y="574"/>
                </a:lnTo>
                <a:lnTo>
                  <a:pt x="590" y="562"/>
                </a:lnTo>
                <a:lnTo>
                  <a:pt x="590" y="562"/>
                </a:lnTo>
                <a:lnTo>
                  <a:pt x="590" y="550"/>
                </a:lnTo>
                <a:lnTo>
                  <a:pt x="590" y="544"/>
                </a:lnTo>
                <a:lnTo>
                  <a:pt x="594" y="538"/>
                </a:lnTo>
                <a:lnTo>
                  <a:pt x="594" y="538"/>
                </a:lnTo>
                <a:lnTo>
                  <a:pt x="604" y="528"/>
                </a:lnTo>
                <a:lnTo>
                  <a:pt x="612" y="518"/>
                </a:lnTo>
                <a:lnTo>
                  <a:pt x="624" y="494"/>
                </a:lnTo>
                <a:lnTo>
                  <a:pt x="634" y="470"/>
                </a:lnTo>
                <a:lnTo>
                  <a:pt x="644" y="446"/>
                </a:lnTo>
                <a:lnTo>
                  <a:pt x="644" y="446"/>
                </a:lnTo>
                <a:lnTo>
                  <a:pt x="648" y="438"/>
                </a:lnTo>
                <a:lnTo>
                  <a:pt x="650" y="428"/>
                </a:lnTo>
                <a:lnTo>
                  <a:pt x="650" y="410"/>
                </a:lnTo>
                <a:lnTo>
                  <a:pt x="650" y="410"/>
                </a:lnTo>
                <a:lnTo>
                  <a:pt x="650" y="240"/>
                </a:lnTo>
                <a:lnTo>
                  <a:pt x="650" y="240"/>
                </a:lnTo>
                <a:lnTo>
                  <a:pt x="650" y="222"/>
                </a:lnTo>
                <a:lnTo>
                  <a:pt x="652" y="214"/>
                </a:lnTo>
                <a:lnTo>
                  <a:pt x="658" y="206"/>
                </a:lnTo>
                <a:lnTo>
                  <a:pt x="658" y="206"/>
                </a:lnTo>
                <a:lnTo>
                  <a:pt x="654" y="192"/>
                </a:lnTo>
                <a:lnTo>
                  <a:pt x="656" y="180"/>
                </a:lnTo>
                <a:lnTo>
                  <a:pt x="658" y="166"/>
                </a:lnTo>
                <a:lnTo>
                  <a:pt x="658" y="154"/>
                </a:lnTo>
                <a:lnTo>
                  <a:pt x="658" y="154"/>
                </a:lnTo>
                <a:lnTo>
                  <a:pt x="658" y="76"/>
                </a:lnTo>
                <a:lnTo>
                  <a:pt x="658" y="0"/>
                </a:lnTo>
                <a:lnTo>
                  <a:pt x="658" y="0"/>
                </a:lnTo>
                <a:lnTo>
                  <a:pt x="668" y="0"/>
                </a:lnTo>
                <a:lnTo>
                  <a:pt x="668" y="0"/>
                </a:lnTo>
                <a:lnTo>
                  <a:pt x="682" y="374"/>
                </a:lnTo>
                <a:lnTo>
                  <a:pt x="682" y="374"/>
                </a:lnTo>
                <a:lnTo>
                  <a:pt x="684" y="396"/>
                </a:lnTo>
                <a:lnTo>
                  <a:pt x="688" y="416"/>
                </a:lnTo>
                <a:lnTo>
                  <a:pt x="694" y="436"/>
                </a:lnTo>
                <a:lnTo>
                  <a:pt x="702" y="456"/>
                </a:lnTo>
                <a:lnTo>
                  <a:pt x="710" y="474"/>
                </a:lnTo>
                <a:lnTo>
                  <a:pt x="722" y="492"/>
                </a:lnTo>
                <a:lnTo>
                  <a:pt x="734" y="510"/>
                </a:lnTo>
                <a:lnTo>
                  <a:pt x="748" y="526"/>
                </a:lnTo>
                <a:lnTo>
                  <a:pt x="748" y="526"/>
                </a:lnTo>
                <a:lnTo>
                  <a:pt x="752" y="532"/>
                </a:lnTo>
                <a:lnTo>
                  <a:pt x="756" y="540"/>
                </a:lnTo>
                <a:lnTo>
                  <a:pt x="758" y="548"/>
                </a:lnTo>
                <a:lnTo>
                  <a:pt x="758" y="556"/>
                </a:lnTo>
                <a:lnTo>
                  <a:pt x="756" y="564"/>
                </a:lnTo>
                <a:lnTo>
                  <a:pt x="752" y="572"/>
                </a:lnTo>
                <a:lnTo>
                  <a:pt x="748" y="582"/>
                </a:lnTo>
                <a:lnTo>
                  <a:pt x="742" y="590"/>
                </a:lnTo>
                <a:lnTo>
                  <a:pt x="742" y="590"/>
                </a:lnTo>
                <a:lnTo>
                  <a:pt x="732" y="600"/>
                </a:lnTo>
                <a:lnTo>
                  <a:pt x="728" y="612"/>
                </a:lnTo>
                <a:lnTo>
                  <a:pt x="720" y="638"/>
                </a:lnTo>
                <a:lnTo>
                  <a:pt x="720" y="638"/>
                </a:lnTo>
                <a:lnTo>
                  <a:pt x="716" y="658"/>
                </a:lnTo>
                <a:lnTo>
                  <a:pt x="712" y="678"/>
                </a:lnTo>
                <a:lnTo>
                  <a:pt x="708" y="716"/>
                </a:lnTo>
                <a:lnTo>
                  <a:pt x="708" y="754"/>
                </a:lnTo>
                <a:lnTo>
                  <a:pt x="710" y="792"/>
                </a:lnTo>
                <a:lnTo>
                  <a:pt x="716" y="870"/>
                </a:lnTo>
                <a:lnTo>
                  <a:pt x="718" y="908"/>
                </a:lnTo>
                <a:lnTo>
                  <a:pt x="716" y="948"/>
                </a:lnTo>
                <a:lnTo>
                  <a:pt x="716" y="948"/>
                </a:lnTo>
                <a:lnTo>
                  <a:pt x="716" y="964"/>
                </a:lnTo>
                <a:lnTo>
                  <a:pt x="714" y="980"/>
                </a:lnTo>
                <a:lnTo>
                  <a:pt x="714" y="980"/>
                </a:lnTo>
                <a:lnTo>
                  <a:pt x="714" y="992"/>
                </a:lnTo>
                <a:lnTo>
                  <a:pt x="716" y="1002"/>
                </a:lnTo>
                <a:lnTo>
                  <a:pt x="718" y="1022"/>
                </a:lnTo>
                <a:lnTo>
                  <a:pt x="718" y="1022"/>
                </a:lnTo>
                <a:lnTo>
                  <a:pt x="718" y="1026"/>
                </a:lnTo>
                <a:lnTo>
                  <a:pt x="720" y="1028"/>
                </a:lnTo>
                <a:lnTo>
                  <a:pt x="722" y="1028"/>
                </a:lnTo>
                <a:lnTo>
                  <a:pt x="720" y="1028"/>
                </a:lnTo>
                <a:lnTo>
                  <a:pt x="720" y="1028"/>
                </a:lnTo>
                <a:lnTo>
                  <a:pt x="720" y="1028"/>
                </a:lnTo>
                <a:lnTo>
                  <a:pt x="718" y="1026"/>
                </a:lnTo>
                <a:lnTo>
                  <a:pt x="718" y="1026"/>
                </a:lnTo>
                <a:lnTo>
                  <a:pt x="714" y="1002"/>
                </a:lnTo>
                <a:lnTo>
                  <a:pt x="714" y="990"/>
                </a:lnTo>
                <a:lnTo>
                  <a:pt x="716" y="978"/>
                </a:lnTo>
                <a:lnTo>
                  <a:pt x="716" y="978"/>
                </a:lnTo>
                <a:lnTo>
                  <a:pt x="720" y="970"/>
                </a:lnTo>
                <a:lnTo>
                  <a:pt x="726" y="966"/>
                </a:lnTo>
                <a:lnTo>
                  <a:pt x="742" y="960"/>
                </a:lnTo>
                <a:lnTo>
                  <a:pt x="742" y="960"/>
                </a:lnTo>
                <a:lnTo>
                  <a:pt x="748" y="956"/>
                </a:lnTo>
                <a:lnTo>
                  <a:pt x="750" y="954"/>
                </a:lnTo>
                <a:lnTo>
                  <a:pt x="752" y="950"/>
                </a:lnTo>
                <a:lnTo>
                  <a:pt x="752" y="950"/>
                </a:lnTo>
                <a:lnTo>
                  <a:pt x="752" y="942"/>
                </a:lnTo>
                <a:lnTo>
                  <a:pt x="752" y="942"/>
                </a:lnTo>
                <a:lnTo>
                  <a:pt x="754" y="930"/>
                </a:lnTo>
                <a:lnTo>
                  <a:pt x="758" y="922"/>
                </a:lnTo>
                <a:lnTo>
                  <a:pt x="764" y="916"/>
                </a:lnTo>
                <a:lnTo>
                  <a:pt x="770" y="912"/>
                </a:lnTo>
                <a:lnTo>
                  <a:pt x="776" y="912"/>
                </a:lnTo>
                <a:lnTo>
                  <a:pt x="784" y="914"/>
                </a:lnTo>
                <a:lnTo>
                  <a:pt x="794" y="918"/>
                </a:lnTo>
                <a:lnTo>
                  <a:pt x="804" y="926"/>
                </a:lnTo>
                <a:lnTo>
                  <a:pt x="804" y="926"/>
                </a:lnTo>
                <a:lnTo>
                  <a:pt x="804" y="958"/>
                </a:lnTo>
                <a:lnTo>
                  <a:pt x="804" y="958"/>
                </a:lnTo>
                <a:lnTo>
                  <a:pt x="820" y="964"/>
                </a:lnTo>
                <a:lnTo>
                  <a:pt x="836" y="966"/>
                </a:lnTo>
                <a:lnTo>
                  <a:pt x="852" y="966"/>
                </a:lnTo>
                <a:lnTo>
                  <a:pt x="870" y="964"/>
                </a:lnTo>
                <a:lnTo>
                  <a:pt x="870" y="964"/>
                </a:lnTo>
                <a:lnTo>
                  <a:pt x="898" y="962"/>
                </a:lnTo>
                <a:lnTo>
                  <a:pt x="928" y="962"/>
                </a:lnTo>
                <a:lnTo>
                  <a:pt x="928" y="962"/>
                </a:lnTo>
                <a:lnTo>
                  <a:pt x="940" y="964"/>
                </a:lnTo>
                <a:lnTo>
                  <a:pt x="946" y="966"/>
                </a:lnTo>
                <a:lnTo>
                  <a:pt x="950" y="970"/>
                </a:lnTo>
                <a:lnTo>
                  <a:pt x="954" y="974"/>
                </a:lnTo>
                <a:lnTo>
                  <a:pt x="956" y="980"/>
                </a:lnTo>
                <a:lnTo>
                  <a:pt x="958" y="992"/>
                </a:lnTo>
                <a:lnTo>
                  <a:pt x="958" y="992"/>
                </a:lnTo>
                <a:lnTo>
                  <a:pt x="958" y="1054"/>
                </a:lnTo>
                <a:lnTo>
                  <a:pt x="958" y="1054"/>
                </a:lnTo>
                <a:lnTo>
                  <a:pt x="960" y="1078"/>
                </a:lnTo>
                <a:lnTo>
                  <a:pt x="960" y="1084"/>
                </a:lnTo>
                <a:lnTo>
                  <a:pt x="964" y="1090"/>
                </a:lnTo>
                <a:lnTo>
                  <a:pt x="968" y="1092"/>
                </a:lnTo>
                <a:lnTo>
                  <a:pt x="976" y="1094"/>
                </a:lnTo>
                <a:lnTo>
                  <a:pt x="998" y="1096"/>
                </a:lnTo>
                <a:lnTo>
                  <a:pt x="998" y="1096"/>
                </a:lnTo>
                <a:lnTo>
                  <a:pt x="1006" y="1096"/>
                </a:lnTo>
                <a:lnTo>
                  <a:pt x="1006" y="1096"/>
                </a:lnTo>
                <a:lnTo>
                  <a:pt x="1022" y="1096"/>
                </a:lnTo>
                <a:lnTo>
                  <a:pt x="1040" y="1098"/>
                </a:lnTo>
                <a:lnTo>
                  <a:pt x="1054" y="1096"/>
                </a:lnTo>
                <a:lnTo>
                  <a:pt x="1062" y="1094"/>
                </a:lnTo>
                <a:lnTo>
                  <a:pt x="1068" y="1090"/>
                </a:lnTo>
                <a:lnTo>
                  <a:pt x="1068" y="1090"/>
                </a:lnTo>
                <a:lnTo>
                  <a:pt x="1074" y="1084"/>
                </a:lnTo>
                <a:lnTo>
                  <a:pt x="1076" y="1078"/>
                </a:lnTo>
                <a:lnTo>
                  <a:pt x="1078" y="1072"/>
                </a:lnTo>
                <a:lnTo>
                  <a:pt x="1078" y="1064"/>
                </a:lnTo>
                <a:lnTo>
                  <a:pt x="1076" y="1048"/>
                </a:lnTo>
                <a:lnTo>
                  <a:pt x="1076" y="1032"/>
                </a:lnTo>
                <a:lnTo>
                  <a:pt x="1076" y="1032"/>
                </a:lnTo>
                <a:lnTo>
                  <a:pt x="1080" y="1020"/>
                </a:lnTo>
                <a:lnTo>
                  <a:pt x="1082" y="1014"/>
                </a:lnTo>
                <a:lnTo>
                  <a:pt x="1086" y="1010"/>
                </a:lnTo>
                <a:lnTo>
                  <a:pt x="1086" y="1010"/>
                </a:lnTo>
                <a:lnTo>
                  <a:pt x="1088" y="1006"/>
                </a:lnTo>
                <a:lnTo>
                  <a:pt x="1094" y="1006"/>
                </a:lnTo>
                <a:lnTo>
                  <a:pt x="1094" y="1006"/>
                </a:lnTo>
                <a:lnTo>
                  <a:pt x="1100" y="1004"/>
                </a:lnTo>
                <a:lnTo>
                  <a:pt x="1108" y="1006"/>
                </a:lnTo>
                <a:lnTo>
                  <a:pt x="1122" y="1008"/>
                </a:lnTo>
                <a:lnTo>
                  <a:pt x="1130" y="1008"/>
                </a:lnTo>
                <a:lnTo>
                  <a:pt x="1136" y="1006"/>
                </a:lnTo>
                <a:lnTo>
                  <a:pt x="1142" y="1002"/>
                </a:lnTo>
                <a:lnTo>
                  <a:pt x="1148" y="996"/>
                </a:lnTo>
                <a:lnTo>
                  <a:pt x="1148" y="996"/>
                </a:lnTo>
                <a:lnTo>
                  <a:pt x="1148" y="772"/>
                </a:lnTo>
                <a:lnTo>
                  <a:pt x="1148" y="772"/>
                </a:lnTo>
                <a:lnTo>
                  <a:pt x="1148" y="750"/>
                </a:lnTo>
                <a:lnTo>
                  <a:pt x="1150" y="738"/>
                </a:lnTo>
                <a:lnTo>
                  <a:pt x="1156" y="728"/>
                </a:lnTo>
                <a:lnTo>
                  <a:pt x="1156" y="728"/>
                </a:lnTo>
                <a:lnTo>
                  <a:pt x="1166" y="722"/>
                </a:lnTo>
                <a:lnTo>
                  <a:pt x="1178" y="720"/>
                </a:lnTo>
                <a:lnTo>
                  <a:pt x="1190" y="722"/>
                </a:lnTo>
                <a:lnTo>
                  <a:pt x="1202" y="724"/>
                </a:lnTo>
                <a:lnTo>
                  <a:pt x="1202" y="724"/>
                </a:lnTo>
                <a:lnTo>
                  <a:pt x="1206" y="728"/>
                </a:lnTo>
                <a:lnTo>
                  <a:pt x="1210" y="732"/>
                </a:lnTo>
                <a:lnTo>
                  <a:pt x="1214" y="742"/>
                </a:lnTo>
                <a:lnTo>
                  <a:pt x="1216" y="752"/>
                </a:lnTo>
                <a:lnTo>
                  <a:pt x="1216" y="764"/>
                </a:lnTo>
                <a:lnTo>
                  <a:pt x="1216" y="764"/>
                </a:lnTo>
                <a:lnTo>
                  <a:pt x="1216" y="816"/>
                </a:lnTo>
                <a:lnTo>
                  <a:pt x="1218" y="870"/>
                </a:lnTo>
                <a:lnTo>
                  <a:pt x="1218" y="870"/>
                </a:lnTo>
                <a:lnTo>
                  <a:pt x="1218" y="880"/>
                </a:lnTo>
                <a:lnTo>
                  <a:pt x="1220" y="884"/>
                </a:lnTo>
                <a:lnTo>
                  <a:pt x="1224" y="888"/>
                </a:lnTo>
                <a:lnTo>
                  <a:pt x="1224" y="888"/>
                </a:lnTo>
                <a:lnTo>
                  <a:pt x="1254" y="890"/>
                </a:lnTo>
                <a:lnTo>
                  <a:pt x="1284" y="888"/>
                </a:lnTo>
                <a:lnTo>
                  <a:pt x="1284" y="888"/>
                </a:lnTo>
                <a:lnTo>
                  <a:pt x="1300" y="890"/>
                </a:lnTo>
                <a:lnTo>
                  <a:pt x="1308" y="892"/>
                </a:lnTo>
                <a:lnTo>
                  <a:pt x="1312" y="896"/>
                </a:lnTo>
                <a:lnTo>
                  <a:pt x="1318" y="900"/>
                </a:lnTo>
                <a:lnTo>
                  <a:pt x="1320" y="906"/>
                </a:lnTo>
                <a:lnTo>
                  <a:pt x="1322" y="914"/>
                </a:lnTo>
                <a:lnTo>
                  <a:pt x="1324" y="922"/>
                </a:lnTo>
                <a:lnTo>
                  <a:pt x="1324" y="922"/>
                </a:lnTo>
                <a:lnTo>
                  <a:pt x="1328" y="928"/>
                </a:lnTo>
                <a:lnTo>
                  <a:pt x="1334" y="932"/>
                </a:lnTo>
                <a:lnTo>
                  <a:pt x="1340" y="934"/>
                </a:lnTo>
                <a:lnTo>
                  <a:pt x="1346" y="934"/>
                </a:lnTo>
                <a:lnTo>
                  <a:pt x="1360" y="934"/>
                </a:lnTo>
                <a:lnTo>
                  <a:pt x="1366" y="932"/>
                </a:lnTo>
                <a:lnTo>
                  <a:pt x="1372" y="934"/>
                </a:lnTo>
                <a:lnTo>
                  <a:pt x="1372" y="934"/>
                </a:lnTo>
                <a:lnTo>
                  <a:pt x="1394" y="934"/>
                </a:lnTo>
                <a:lnTo>
                  <a:pt x="1394" y="934"/>
                </a:lnTo>
                <a:lnTo>
                  <a:pt x="1458" y="934"/>
                </a:lnTo>
                <a:lnTo>
                  <a:pt x="1458" y="934"/>
                </a:lnTo>
                <a:lnTo>
                  <a:pt x="1468" y="934"/>
                </a:lnTo>
                <a:lnTo>
                  <a:pt x="1468" y="934"/>
                </a:lnTo>
                <a:lnTo>
                  <a:pt x="1476" y="936"/>
                </a:lnTo>
                <a:lnTo>
                  <a:pt x="1480" y="938"/>
                </a:lnTo>
                <a:lnTo>
                  <a:pt x="1484" y="942"/>
                </a:lnTo>
                <a:lnTo>
                  <a:pt x="1488" y="948"/>
                </a:lnTo>
                <a:lnTo>
                  <a:pt x="1490" y="958"/>
                </a:lnTo>
                <a:lnTo>
                  <a:pt x="1490" y="970"/>
                </a:lnTo>
                <a:lnTo>
                  <a:pt x="1490" y="970"/>
                </a:lnTo>
                <a:lnTo>
                  <a:pt x="1492" y="1084"/>
                </a:lnTo>
                <a:lnTo>
                  <a:pt x="1492" y="1084"/>
                </a:lnTo>
                <a:lnTo>
                  <a:pt x="1492" y="1098"/>
                </a:lnTo>
                <a:lnTo>
                  <a:pt x="1496" y="1104"/>
                </a:lnTo>
                <a:lnTo>
                  <a:pt x="1500" y="1110"/>
                </a:lnTo>
                <a:lnTo>
                  <a:pt x="1500" y="1110"/>
                </a:lnTo>
                <a:lnTo>
                  <a:pt x="1506" y="1112"/>
                </a:lnTo>
                <a:lnTo>
                  <a:pt x="1510" y="1112"/>
                </a:lnTo>
                <a:lnTo>
                  <a:pt x="1516" y="1112"/>
                </a:lnTo>
                <a:lnTo>
                  <a:pt x="1520" y="1110"/>
                </a:lnTo>
                <a:lnTo>
                  <a:pt x="1524" y="1106"/>
                </a:lnTo>
                <a:lnTo>
                  <a:pt x="1526" y="1102"/>
                </a:lnTo>
                <a:lnTo>
                  <a:pt x="1530" y="1096"/>
                </a:lnTo>
                <a:lnTo>
                  <a:pt x="1530" y="1090"/>
                </a:lnTo>
                <a:lnTo>
                  <a:pt x="1530" y="1090"/>
                </a:lnTo>
                <a:lnTo>
                  <a:pt x="1532" y="1080"/>
                </a:lnTo>
                <a:lnTo>
                  <a:pt x="1534" y="1074"/>
                </a:lnTo>
                <a:lnTo>
                  <a:pt x="1536" y="1068"/>
                </a:lnTo>
                <a:lnTo>
                  <a:pt x="1542" y="1064"/>
                </a:lnTo>
                <a:lnTo>
                  <a:pt x="1546" y="1060"/>
                </a:lnTo>
                <a:lnTo>
                  <a:pt x="1552" y="1058"/>
                </a:lnTo>
                <a:lnTo>
                  <a:pt x="1568" y="1056"/>
                </a:lnTo>
                <a:lnTo>
                  <a:pt x="1568" y="1056"/>
                </a:lnTo>
                <a:lnTo>
                  <a:pt x="1596" y="1058"/>
                </a:lnTo>
                <a:lnTo>
                  <a:pt x="1610" y="1056"/>
                </a:lnTo>
                <a:lnTo>
                  <a:pt x="1616" y="1054"/>
                </a:lnTo>
                <a:lnTo>
                  <a:pt x="1622" y="1052"/>
                </a:lnTo>
                <a:lnTo>
                  <a:pt x="1622" y="1052"/>
                </a:lnTo>
                <a:lnTo>
                  <a:pt x="1626" y="1026"/>
                </a:lnTo>
                <a:lnTo>
                  <a:pt x="1626" y="1002"/>
                </a:lnTo>
                <a:lnTo>
                  <a:pt x="1626" y="952"/>
                </a:lnTo>
                <a:lnTo>
                  <a:pt x="1626" y="952"/>
                </a:lnTo>
                <a:lnTo>
                  <a:pt x="1626" y="904"/>
                </a:lnTo>
                <a:lnTo>
                  <a:pt x="1628" y="880"/>
                </a:lnTo>
                <a:lnTo>
                  <a:pt x="1628" y="856"/>
                </a:lnTo>
                <a:lnTo>
                  <a:pt x="1628" y="856"/>
                </a:lnTo>
                <a:lnTo>
                  <a:pt x="1632" y="838"/>
                </a:lnTo>
                <a:lnTo>
                  <a:pt x="1634" y="832"/>
                </a:lnTo>
                <a:lnTo>
                  <a:pt x="1638" y="828"/>
                </a:lnTo>
                <a:lnTo>
                  <a:pt x="1642" y="826"/>
                </a:lnTo>
                <a:lnTo>
                  <a:pt x="1648" y="824"/>
                </a:lnTo>
                <a:lnTo>
                  <a:pt x="1668" y="822"/>
                </a:lnTo>
                <a:lnTo>
                  <a:pt x="1668" y="822"/>
                </a:lnTo>
                <a:lnTo>
                  <a:pt x="1700" y="822"/>
                </a:lnTo>
                <a:lnTo>
                  <a:pt x="1714" y="822"/>
                </a:lnTo>
                <a:lnTo>
                  <a:pt x="1730" y="818"/>
                </a:lnTo>
                <a:lnTo>
                  <a:pt x="1730" y="818"/>
                </a:lnTo>
                <a:lnTo>
                  <a:pt x="1734" y="816"/>
                </a:lnTo>
                <a:lnTo>
                  <a:pt x="1736" y="812"/>
                </a:lnTo>
                <a:lnTo>
                  <a:pt x="1736" y="812"/>
                </a:lnTo>
                <a:lnTo>
                  <a:pt x="1738" y="764"/>
                </a:lnTo>
                <a:lnTo>
                  <a:pt x="1738" y="718"/>
                </a:lnTo>
                <a:lnTo>
                  <a:pt x="1738" y="624"/>
                </a:lnTo>
                <a:lnTo>
                  <a:pt x="1738" y="624"/>
                </a:lnTo>
                <a:lnTo>
                  <a:pt x="1738" y="608"/>
                </a:lnTo>
                <a:lnTo>
                  <a:pt x="1740" y="590"/>
                </a:lnTo>
                <a:lnTo>
                  <a:pt x="1740" y="590"/>
                </a:lnTo>
                <a:lnTo>
                  <a:pt x="1740" y="584"/>
                </a:lnTo>
                <a:lnTo>
                  <a:pt x="1744" y="578"/>
                </a:lnTo>
                <a:lnTo>
                  <a:pt x="1748" y="574"/>
                </a:lnTo>
                <a:lnTo>
                  <a:pt x="1754" y="572"/>
                </a:lnTo>
                <a:lnTo>
                  <a:pt x="1754" y="572"/>
                </a:lnTo>
                <a:lnTo>
                  <a:pt x="1772" y="568"/>
                </a:lnTo>
                <a:lnTo>
                  <a:pt x="1792" y="568"/>
                </a:lnTo>
                <a:lnTo>
                  <a:pt x="1810" y="568"/>
                </a:lnTo>
                <a:lnTo>
                  <a:pt x="1828" y="572"/>
                </a:lnTo>
                <a:lnTo>
                  <a:pt x="1828" y="572"/>
                </a:lnTo>
                <a:lnTo>
                  <a:pt x="1834" y="574"/>
                </a:lnTo>
                <a:lnTo>
                  <a:pt x="1838" y="576"/>
                </a:lnTo>
                <a:lnTo>
                  <a:pt x="1842" y="580"/>
                </a:lnTo>
                <a:lnTo>
                  <a:pt x="1844" y="586"/>
                </a:lnTo>
                <a:lnTo>
                  <a:pt x="1846" y="596"/>
                </a:lnTo>
                <a:lnTo>
                  <a:pt x="1846" y="606"/>
                </a:lnTo>
                <a:lnTo>
                  <a:pt x="1846" y="606"/>
                </a:lnTo>
                <a:lnTo>
                  <a:pt x="1844" y="710"/>
                </a:lnTo>
                <a:lnTo>
                  <a:pt x="1846" y="814"/>
                </a:lnTo>
                <a:lnTo>
                  <a:pt x="1846" y="814"/>
                </a:lnTo>
                <a:lnTo>
                  <a:pt x="1846" y="862"/>
                </a:lnTo>
                <a:lnTo>
                  <a:pt x="1846" y="912"/>
                </a:lnTo>
                <a:lnTo>
                  <a:pt x="1844" y="962"/>
                </a:lnTo>
                <a:lnTo>
                  <a:pt x="1844" y="1012"/>
                </a:lnTo>
                <a:lnTo>
                  <a:pt x="1844" y="1012"/>
                </a:lnTo>
                <a:lnTo>
                  <a:pt x="1846" y="1044"/>
                </a:lnTo>
                <a:lnTo>
                  <a:pt x="1848" y="1060"/>
                </a:lnTo>
                <a:lnTo>
                  <a:pt x="1852" y="1078"/>
                </a:lnTo>
                <a:lnTo>
                  <a:pt x="1852" y="1078"/>
                </a:lnTo>
                <a:lnTo>
                  <a:pt x="1858" y="1066"/>
                </a:lnTo>
                <a:lnTo>
                  <a:pt x="1860" y="1056"/>
                </a:lnTo>
                <a:lnTo>
                  <a:pt x="1862" y="1038"/>
                </a:lnTo>
                <a:lnTo>
                  <a:pt x="1862" y="1038"/>
                </a:lnTo>
                <a:lnTo>
                  <a:pt x="1862" y="906"/>
                </a:lnTo>
                <a:lnTo>
                  <a:pt x="1862" y="906"/>
                </a:lnTo>
                <a:lnTo>
                  <a:pt x="1864" y="890"/>
                </a:lnTo>
                <a:lnTo>
                  <a:pt x="1866" y="882"/>
                </a:lnTo>
                <a:lnTo>
                  <a:pt x="1870" y="876"/>
                </a:lnTo>
                <a:lnTo>
                  <a:pt x="1874" y="870"/>
                </a:lnTo>
                <a:lnTo>
                  <a:pt x="1880" y="866"/>
                </a:lnTo>
                <a:lnTo>
                  <a:pt x="1896" y="858"/>
                </a:lnTo>
                <a:lnTo>
                  <a:pt x="1896" y="858"/>
                </a:lnTo>
                <a:lnTo>
                  <a:pt x="1996" y="820"/>
                </a:lnTo>
                <a:lnTo>
                  <a:pt x="2094" y="780"/>
                </a:lnTo>
                <a:lnTo>
                  <a:pt x="2094" y="780"/>
                </a:lnTo>
                <a:lnTo>
                  <a:pt x="2106" y="778"/>
                </a:lnTo>
                <a:lnTo>
                  <a:pt x="2114" y="776"/>
                </a:lnTo>
                <a:lnTo>
                  <a:pt x="2122" y="776"/>
                </a:lnTo>
                <a:lnTo>
                  <a:pt x="2126" y="778"/>
                </a:lnTo>
                <a:lnTo>
                  <a:pt x="2130" y="782"/>
                </a:lnTo>
                <a:lnTo>
                  <a:pt x="2134" y="788"/>
                </a:lnTo>
                <a:lnTo>
                  <a:pt x="2136" y="808"/>
                </a:lnTo>
                <a:lnTo>
                  <a:pt x="2136" y="808"/>
                </a:lnTo>
                <a:lnTo>
                  <a:pt x="2136" y="864"/>
                </a:lnTo>
                <a:lnTo>
                  <a:pt x="2136" y="892"/>
                </a:lnTo>
                <a:lnTo>
                  <a:pt x="2138" y="920"/>
                </a:lnTo>
                <a:lnTo>
                  <a:pt x="2138" y="920"/>
                </a:lnTo>
                <a:lnTo>
                  <a:pt x="2176" y="936"/>
                </a:lnTo>
                <a:lnTo>
                  <a:pt x="2194" y="942"/>
                </a:lnTo>
                <a:lnTo>
                  <a:pt x="2216" y="946"/>
                </a:lnTo>
                <a:lnTo>
                  <a:pt x="2216" y="946"/>
                </a:lnTo>
                <a:lnTo>
                  <a:pt x="2224" y="944"/>
                </a:lnTo>
                <a:lnTo>
                  <a:pt x="2234" y="944"/>
                </a:lnTo>
                <a:lnTo>
                  <a:pt x="2238" y="946"/>
                </a:lnTo>
                <a:lnTo>
                  <a:pt x="2242" y="948"/>
                </a:lnTo>
                <a:lnTo>
                  <a:pt x="2244" y="952"/>
                </a:lnTo>
                <a:lnTo>
                  <a:pt x="2246" y="960"/>
                </a:lnTo>
                <a:lnTo>
                  <a:pt x="2246" y="960"/>
                </a:lnTo>
                <a:lnTo>
                  <a:pt x="2230" y="960"/>
                </a:lnTo>
                <a:lnTo>
                  <a:pt x="2214" y="962"/>
                </a:lnTo>
                <a:lnTo>
                  <a:pt x="2188" y="960"/>
                </a:lnTo>
                <a:lnTo>
                  <a:pt x="2188" y="960"/>
                </a:lnTo>
                <a:lnTo>
                  <a:pt x="2194" y="962"/>
                </a:lnTo>
                <a:lnTo>
                  <a:pt x="2200" y="962"/>
                </a:lnTo>
                <a:lnTo>
                  <a:pt x="2216" y="960"/>
                </a:lnTo>
                <a:lnTo>
                  <a:pt x="2232" y="962"/>
                </a:lnTo>
                <a:lnTo>
                  <a:pt x="2240" y="964"/>
                </a:lnTo>
                <a:lnTo>
                  <a:pt x="2248" y="968"/>
                </a:lnTo>
                <a:lnTo>
                  <a:pt x="2248" y="968"/>
                </a:lnTo>
                <a:lnTo>
                  <a:pt x="2252" y="978"/>
                </a:lnTo>
                <a:lnTo>
                  <a:pt x="2254" y="986"/>
                </a:lnTo>
                <a:lnTo>
                  <a:pt x="2254" y="1006"/>
                </a:lnTo>
                <a:lnTo>
                  <a:pt x="2254" y="1024"/>
                </a:lnTo>
                <a:lnTo>
                  <a:pt x="2256" y="1034"/>
                </a:lnTo>
                <a:lnTo>
                  <a:pt x="2258" y="1042"/>
                </a:lnTo>
                <a:lnTo>
                  <a:pt x="2258" y="1042"/>
                </a:lnTo>
                <a:lnTo>
                  <a:pt x="2264" y="1036"/>
                </a:lnTo>
                <a:lnTo>
                  <a:pt x="2266" y="1028"/>
                </a:lnTo>
                <a:lnTo>
                  <a:pt x="2266" y="1014"/>
                </a:lnTo>
                <a:lnTo>
                  <a:pt x="2266" y="1014"/>
                </a:lnTo>
                <a:lnTo>
                  <a:pt x="2266" y="924"/>
                </a:lnTo>
                <a:lnTo>
                  <a:pt x="2266" y="924"/>
                </a:lnTo>
                <a:lnTo>
                  <a:pt x="2266" y="908"/>
                </a:lnTo>
                <a:lnTo>
                  <a:pt x="2268" y="898"/>
                </a:lnTo>
                <a:lnTo>
                  <a:pt x="2274" y="890"/>
                </a:lnTo>
                <a:lnTo>
                  <a:pt x="2274" y="890"/>
                </a:lnTo>
                <a:lnTo>
                  <a:pt x="2274" y="758"/>
                </a:lnTo>
                <a:lnTo>
                  <a:pt x="2274" y="758"/>
                </a:lnTo>
                <a:lnTo>
                  <a:pt x="2290" y="754"/>
                </a:lnTo>
                <a:lnTo>
                  <a:pt x="2306" y="752"/>
                </a:lnTo>
                <a:lnTo>
                  <a:pt x="2336" y="754"/>
                </a:lnTo>
                <a:lnTo>
                  <a:pt x="2336" y="754"/>
                </a:lnTo>
                <a:lnTo>
                  <a:pt x="2350" y="752"/>
                </a:lnTo>
                <a:lnTo>
                  <a:pt x="2356" y="750"/>
                </a:lnTo>
                <a:lnTo>
                  <a:pt x="2362" y="746"/>
                </a:lnTo>
                <a:lnTo>
                  <a:pt x="2362" y="746"/>
                </a:lnTo>
                <a:lnTo>
                  <a:pt x="2372" y="744"/>
                </a:lnTo>
                <a:lnTo>
                  <a:pt x="2372" y="744"/>
                </a:lnTo>
                <a:lnTo>
                  <a:pt x="2408" y="742"/>
                </a:lnTo>
                <a:lnTo>
                  <a:pt x="2442" y="742"/>
                </a:lnTo>
                <a:lnTo>
                  <a:pt x="2442" y="742"/>
                </a:lnTo>
                <a:lnTo>
                  <a:pt x="2458" y="744"/>
                </a:lnTo>
                <a:lnTo>
                  <a:pt x="2464" y="748"/>
                </a:lnTo>
                <a:lnTo>
                  <a:pt x="2468" y="752"/>
                </a:lnTo>
                <a:lnTo>
                  <a:pt x="2472" y="756"/>
                </a:lnTo>
                <a:lnTo>
                  <a:pt x="2476" y="762"/>
                </a:lnTo>
                <a:lnTo>
                  <a:pt x="2478" y="778"/>
                </a:lnTo>
                <a:lnTo>
                  <a:pt x="2478" y="778"/>
                </a:lnTo>
                <a:lnTo>
                  <a:pt x="2480" y="810"/>
                </a:lnTo>
                <a:lnTo>
                  <a:pt x="2478" y="842"/>
                </a:lnTo>
                <a:lnTo>
                  <a:pt x="2478" y="842"/>
                </a:lnTo>
                <a:lnTo>
                  <a:pt x="2478" y="984"/>
                </a:lnTo>
                <a:lnTo>
                  <a:pt x="2480" y="1126"/>
                </a:lnTo>
                <a:lnTo>
                  <a:pt x="2480" y="1126"/>
                </a:lnTo>
                <a:lnTo>
                  <a:pt x="2482" y="1136"/>
                </a:lnTo>
                <a:lnTo>
                  <a:pt x="2482" y="1136"/>
                </a:lnTo>
                <a:lnTo>
                  <a:pt x="2492" y="1140"/>
                </a:lnTo>
                <a:lnTo>
                  <a:pt x="2502" y="1142"/>
                </a:lnTo>
                <a:lnTo>
                  <a:pt x="2520" y="1140"/>
                </a:lnTo>
                <a:lnTo>
                  <a:pt x="2520" y="1140"/>
                </a:lnTo>
                <a:lnTo>
                  <a:pt x="2534" y="1144"/>
                </a:lnTo>
                <a:lnTo>
                  <a:pt x="2542" y="1148"/>
                </a:lnTo>
                <a:lnTo>
                  <a:pt x="2546" y="1152"/>
                </a:lnTo>
                <a:lnTo>
                  <a:pt x="2548" y="1158"/>
                </a:lnTo>
                <a:lnTo>
                  <a:pt x="2550" y="1170"/>
                </a:lnTo>
                <a:lnTo>
                  <a:pt x="2550" y="1170"/>
                </a:lnTo>
                <a:lnTo>
                  <a:pt x="2552" y="1180"/>
                </a:lnTo>
                <a:lnTo>
                  <a:pt x="2554" y="1190"/>
                </a:lnTo>
                <a:lnTo>
                  <a:pt x="2554" y="1190"/>
                </a:lnTo>
                <a:lnTo>
                  <a:pt x="2556" y="1194"/>
                </a:lnTo>
                <a:lnTo>
                  <a:pt x="2558" y="1196"/>
                </a:lnTo>
                <a:lnTo>
                  <a:pt x="2560" y="1198"/>
                </a:lnTo>
                <a:lnTo>
                  <a:pt x="2566" y="1198"/>
                </a:lnTo>
                <a:lnTo>
                  <a:pt x="2566" y="1198"/>
                </a:lnTo>
                <a:lnTo>
                  <a:pt x="2570" y="1198"/>
                </a:lnTo>
                <a:lnTo>
                  <a:pt x="2574" y="1196"/>
                </a:lnTo>
                <a:lnTo>
                  <a:pt x="2576" y="1194"/>
                </a:lnTo>
                <a:lnTo>
                  <a:pt x="2578" y="1190"/>
                </a:lnTo>
                <a:lnTo>
                  <a:pt x="2578" y="1190"/>
                </a:lnTo>
                <a:lnTo>
                  <a:pt x="2580" y="1176"/>
                </a:lnTo>
                <a:lnTo>
                  <a:pt x="2580" y="1164"/>
                </a:lnTo>
                <a:lnTo>
                  <a:pt x="2580" y="1164"/>
                </a:lnTo>
                <a:lnTo>
                  <a:pt x="2580" y="1054"/>
                </a:lnTo>
                <a:lnTo>
                  <a:pt x="2580" y="1054"/>
                </a:lnTo>
                <a:lnTo>
                  <a:pt x="2580" y="1042"/>
                </a:lnTo>
                <a:lnTo>
                  <a:pt x="2584" y="1030"/>
                </a:lnTo>
                <a:lnTo>
                  <a:pt x="2588" y="1024"/>
                </a:lnTo>
                <a:lnTo>
                  <a:pt x="2594" y="1022"/>
                </a:lnTo>
                <a:lnTo>
                  <a:pt x="2600" y="1018"/>
                </a:lnTo>
                <a:lnTo>
                  <a:pt x="2608" y="1018"/>
                </a:lnTo>
                <a:lnTo>
                  <a:pt x="2608" y="1018"/>
                </a:lnTo>
                <a:lnTo>
                  <a:pt x="2616" y="1016"/>
                </a:lnTo>
                <a:lnTo>
                  <a:pt x="2622" y="1014"/>
                </a:lnTo>
                <a:lnTo>
                  <a:pt x="2628" y="1012"/>
                </a:lnTo>
                <a:lnTo>
                  <a:pt x="2630" y="1008"/>
                </a:lnTo>
                <a:lnTo>
                  <a:pt x="2634" y="1002"/>
                </a:lnTo>
                <a:lnTo>
                  <a:pt x="2634" y="996"/>
                </a:lnTo>
                <a:lnTo>
                  <a:pt x="2636" y="982"/>
                </a:lnTo>
                <a:lnTo>
                  <a:pt x="2636" y="982"/>
                </a:lnTo>
                <a:lnTo>
                  <a:pt x="2636" y="756"/>
                </a:lnTo>
                <a:lnTo>
                  <a:pt x="2636" y="756"/>
                </a:lnTo>
                <a:lnTo>
                  <a:pt x="2634" y="724"/>
                </a:lnTo>
                <a:lnTo>
                  <a:pt x="2636" y="692"/>
                </a:lnTo>
                <a:lnTo>
                  <a:pt x="2636" y="692"/>
                </a:lnTo>
                <a:lnTo>
                  <a:pt x="2636" y="684"/>
                </a:lnTo>
                <a:lnTo>
                  <a:pt x="2638" y="676"/>
                </a:lnTo>
                <a:lnTo>
                  <a:pt x="2642" y="670"/>
                </a:lnTo>
                <a:lnTo>
                  <a:pt x="2644" y="668"/>
                </a:lnTo>
                <a:lnTo>
                  <a:pt x="2650" y="666"/>
                </a:lnTo>
                <a:lnTo>
                  <a:pt x="2650" y="666"/>
                </a:lnTo>
                <a:lnTo>
                  <a:pt x="2700" y="666"/>
                </a:lnTo>
                <a:lnTo>
                  <a:pt x="2700" y="666"/>
                </a:lnTo>
                <a:lnTo>
                  <a:pt x="2714" y="662"/>
                </a:lnTo>
                <a:lnTo>
                  <a:pt x="2728" y="658"/>
                </a:lnTo>
                <a:lnTo>
                  <a:pt x="2742" y="656"/>
                </a:lnTo>
                <a:lnTo>
                  <a:pt x="2758" y="656"/>
                </a:lnTo>
                <a:lnTo>
                  <a:pt x="2786" y="658"/>
                </a:lnTo>
                <a:lnTo>
                  <a:pt x="2814" y="662"/>
                </a:lnTo>
                <a:lnTo>
                  <a:pt x="2814" y="662"/>
                </a:lnTo>
                <a:lnTo>
                  <a:pt x="2820" y="664"/>
                </a:lnTo>
                <a:lnTo>
                  <a:pt x="2824" y="666"/>
                </a:lnTo>
                <a:lnTo>
                  <a:pt x="2828" y="670"/>
                </a:lnTo>
                <a:lnTo>
                  <a:pt x="2830" y="674"/>
                </a:lnTo>
                <a:lnTo>
                  <a:pt x="2832" y="686"/>
                </a:lnTo>
                <a:lnTo>
                  <a:pt x="2832" y="696"/>
                </a:lnTo>
                <a:lnTo>
                  <a:pt x="2832" y="696"/>
                </a:lnTo>
                <a:lnTo>
                  <a:pt x="2832" y="768"/>
                </a:lnTo>
                <a:lnTo>
                  <a:pt x="2832" y="838"/>
                </a:lnTo>
                <a:lnTo>
                  <a:pt x="2832" y="838"/>
                </a:lnTo>
                <a:lnTo>
                  <a:pt x="2832" y="982"/>
                </a:lnTo>
                <a:lnTo>
                  <a:pt x="2832" y="982"/>
                </a:lnTo>
                <a:lnTo>
                  <a:pt x="2832" y="992"/>
                </a:lnTo>
                <a:lnTo>
                  <a:pt x="2836" y="1000"/>
                </a:lnTo>
                <a:lnTo>
                  <a:pt x="2838" y="1004"/>
                </a:lnTo>
                <a:lnTo>
                  <a:pt x="2842" y="1006"/>
                </a:lnTo>
                <a:lnTo>
                  <a:pt x="2848" y="1008"/>
                </a:lnTo>
                <a:lnTo>
                  <a:pt x="2854" y="1006"/>
                </a:lnTo>
                <a:lnTo>
                  <a:pt x="2854" y="1006"/>
                </a:lnTo>
                <a:lnTo>
                  <a:pt x="2876" y="1004"/>
                </a:lnTo>
                <a:lnTo>
                  <a:pt x="2896" y="1002"/>
                </a:lnTo>
                <a:lnTo>
                  <a:pt x="2938" y="1000"/>
                </a:lnTo>
                <a:lnTo>
                  <a:pt x="2978" y="1002"/>
                </a:lnTo>
                <a:lnTo>
                  <a:pt x="3020" y="1004"/>
                </a:lnTo>
                <a:lnTo>
                  <a:pt x="3020" y="1004"/>
                </a:lnTo>
                <a:lnTo>
                  <a:pt x="3024" y="1006"/>
                </a:lnTo>
                <a:lnTo>
                  <a:pt x="3028" y="1008"/>
                </a:lnTo>
                <a:lnTo>
                  <a:pt x="3030" y="1016"/>
                </a:lnTo>
                <a:lnTo>
                  <a:pt x="3034" y="1024"/>
                </a:lnTo>
                <a:lnTo>
                  <a:pt x="3036" y="1028"/>
                </a:lnTo>
                <a:lnTo>
                  <a:pt x="3040" y="1030"/>
                </a:lnTo>
                <a:lnTo>
                  <a:pt x="3040" y="1030"/>
                </a:lnTo>
                <a:lnTo>
                  <a:pt x="3042" y="984"/>
                </a:lnTo>
                <a:lnTo>
                  <a:pt x="3044" y="940"/>
                </a:lnTo>
                <a:lnTo>
                  <a:pt x="3046" y="848"/>
                </a:lnTo>
                <a:lnTo>
                  <a:pt x="3046" y="848"/>
                </a:lnTo>
                <a:lnTo>
                  <a:pt x="3048" y="746"/>
                </a:lnTo>
                <a:lnTo>
                  <a:pt x="3050" y="644"/>
                </a:lnTo>
                <a:lnTo>
                  <a:pt x="3052" y="544"/>
                </a:lnTo>
                <a:lnTo>
                  <a:pt x="3050" y="442"/>
                </a:lnTo>
                <a:lnTo>
                  <a:pt x="3050" y="442"/>
                </a:lnTo>
                <a:lnTo>
                  <a:pt x="3050" y="434"/>
                </a:lnTo>
                <a:lnTo>
                  <a:pt x="3052" y="430"/>
                </a:lnTo>
                <a:lnTo>
                  <a:pt x="3054" y="426"/>
                </a:lnTo>
                <a:lnTo>
                  <a:pt x="3054" y="426"/>
                </a:lnTo>
                <a:lnTo>
                  <a:pt x="3136" y="426"/>
                </a:lnTo>
                <a:lnTo>
                  <a:pt x="3136" y="426"/>
                </a:lnTo>
                <a:lnTo>
                  <a:pt x="3138" y="428"/>
                </a:lnTo>
                <a:lnTo>
                  <a:pt x="3140" y="432"/>
                </a:lnTo>
                <a:lnTo>
                  <a:pt x="3140" y="432"/>
                </a:lnTo>
                <a:lnTo>
                  <a:pt x="3140" y="470"/>
                </a:lnTo>
                <a:lnTo>
                  <a:pt x="3142" y="506"/>
                </a:lnTo>
                <a:lnTo>
                  <a:pt x="3146" y="544"/>
                </a:lnTo>
                <a:lnTo>
                  <a:pt x="3146" y="580"/>
                </a:lnTo>
                <a:lnTo>
                  <a:pt x="3146" y="580"/>
                </a:lnTo>
                <a:lnTo>
                  <a:pt x="3146" y="602"/>
                </a:lnTo>
                <a:lnTo>
                  <a:pt x="3148" y="608"/>
                </a:lnTo>
                <a:lnTo>
                  <a:pt x="3150" y="614"/>
                </a:lnTo>
                <a:lnTo>
                  <a:pt x="3156" y="618"/>
                </a:lnTo>
                <a:lnTo>
                  <a:pt x="3162" y="620"/>
                </a:lnTo>
                <a:lnTo>
                  <a:pt x="3184" y="628"/>
                </a:lnTo>
                <a:lnTo>
                  <a:pt x="3184" y="628"/>
                </a:lnTo>
                <a:lnTo>
                  <a:pt x="3192" y="630"/>
                </a:lnTo>
                <a:lnTo>
                  <a:pt x="3200" y="632"/>
                </a:lnTo>
                <a:lnTo>
                  <a:pt x="3200" y="632"/>
                </a:lnTo>
                <a:lnTo>
                  <a:pt x="3278" y="632"/>
                </a:lnTo>
                <a:lnTo>
                  <a:pt x="3278" y="632"/>
                </a:lnTo>
                <a:lnTo>
                  <a:pt x="3286" y="632"/>
                </a:lnTo>
                <a:lnTo>
                  <a:pt x="3290" y="634"/>
                </a:lnTo>
                <a:lnTo>
                  <a:pt x="3294" y="640"/>
                </a:lnTo>
                <a:lnTo>
                  <a:pt x="3296" y="646"/>
                </a:lnTo>
                <a:lnTo>
                  <a:pt x="3296" y="646"/>
                </a:lnTo>
                <a:lnTo>
                  <a:pt x="3298" y="664"/>
                </a:lnTo>
                <a:lnTo>
                  <a:pt x="3298" y="680"/>
                </a:lnTo>
                <a:lnTo>
                  <a:pt x="3298" y="680"/>
                </a:lnTo>
                <a:lnTo>
                  <a:pt x="3298" y="1008"/>
                </a:lnTo>
                <a:lnTo>
                  <a:pt x="3298" y="1008"/>
                </a:lnTo>
                <a:lnTo>
                  <a:pt x="3298" y="1032"/>
                </a:lnTo>
                <a:lnTo>
                  <a:pt x="3300" y="1038"/>
                </a:lnTo>
                <a:lnTo>
                  <a:pt x="3304" y="1044"/>
                </a:lnTo>
                <a:lnTo>
                  <a:pt x="3308" y="1048"/>
                </a:lnTo>
                <a:lnTo>
                  <a:pt x="3316" y="1048"/>
                </a:lnTo>
                <a:lnTo>
                  <a:pt x="3338" y="1050"/>
                </a:lnTo>
                <a:lnTo>
                  <a:pt x="3338" y="1050"/>
                </a:lnTo>
                <a:lnTo>
                  <a:pt x="3358" y="1052"/>
                </a:lnTo>
                <a:lnTo>
                  <a:pt x="3366" y="1054"/>
                </a:lnTo>
                <a:lnTo>
                  <a:pt x="3370" y="1056"/>
                </a:lnTo>
                <a:lnTo>
                  <a:pt x="3374" y="1060"/>
                </a:lnTo>
                <a:lnTo>
                  <a:pt x="3378" y="1066"/>
                </a:lnTo>
                <a:lnTo>
                  <a:pt x="3384" y="1086"/>
                </a:lnTo>
                <a:lnTo>
                  <a:pt x="3384" y="1086"/>
                </a:lnTo>
                <a:lnTo>
                  <a:pt x="3386" y="1090"/>
                </a:lnTo>
                <a:lnTo>
                  <a:pt x="3390" y="1094"/>
                </a:lnTo>
                <a:lnTo>
                  <a:pt x="3390" y="1094"/>
                </a:lnTo>
                <a:lnTo>
                  <a:pt x="3400" y="1096"/>
                </a:lnTo>
                <a:lnTo>
                  <a:pt x="3408" y="1096"/>
                </a:lnTo>
                <a:lnTo>
                  <a:pt x="3426" y="1096"/>
                </a:lnTo>
                <a:lnTo>
                  <a:pt x="3426" y="1096"/>
                </a:lnTo>
                <a:lnTo>
                  <a:pt x="3442" y="1098"/>
                </a:lnTo>
                <a:lnTo>
                  <a:pt x="3448" y="1100"/>
                </a:lnTo>
                <a:lnTo>
                  <a:pt x="3452" y="1104"/>
                </a:lnTo>
                <a:lnTo>
                  <a:pt x="3456" y="1108"/>
                </a:lnTo>
                <a:lnTo>
                  <a:pt x="3458" y="1114"/>
                </a:lnTo>
                <a:lnTo>
                  <a:pt x="3460" y="1130"/>
                </a:lnTo>
                <a:lnTo>
                  <a:pt x="3460" y="1130"/>
                </a:lnTo>
                <a:lnTo>
                  <a:pt x="3460" y="1160"/>
                </a:lnTo>
                <a:lnTo>
                  <a:pt x="3462" y="1192"/>
                </a:lnTo>
                <a:lnTo>
                  <a:pt x="3462" y="1192"/>
                </a:lnTo>
                <a:lnTo>
                  <a:pt x="3464" y="1202"/>
                </a:lnTo>
                <a:lnTo>
                  <a:pt x="3468" y="1208"/>
                </a:lnTo>
                <a:lnTo>
                  <a:pt x="3474" y="1212"/>
                </a:lnTo>
                <a:lnTo>
                  <a:pt x="3484" y="1214"/>
                </a:lnTo>
                <a:lnTo>
                  <a:pt x="3484" y="1214"/>
                </a:lnTo>
                <a:lnTo>
                  <a:pt x="3492" y="1214"/>
                </a:lnTo>
                <a:lnTo>
                  <a:pt x="3492" y="1214"/>
                </a:lnTo>
                <a:lnTo>
                  <a:pt x="3518" y="1214"/>
                </a:lnTo>
                <a:lnTo>
                  <a:pt x="3526" y="1212"/>
                </a:lnTo>
                <a:lnTo>
                  <a:pt x="3532" y="1210"/>
                </a:lnTo>
                <a:lnTo>
                  <a:pt x="3536" y="1204"/>
                </a:lnTo>
                <a:lnTo>
                  <a:pt x="3538" y="1196"/>
                </a:lnTo>
                <a:lnTo>
                  <a:pt x="3538" y="1170"/>
                </a:lnTo>
                <a:lnTo>
                  <a:pt x="3538" y="1170"/>
                </a:lnTo>
                <a:lnTo>
                  <a:pt x="3538" y="884"/>
                </a:lnTo>
                <a:lnTo>
                  <a:pt x="3538" y="884"/>
                </a:lnTo>
                <a:lnTo>
                  <a:pt x="3540" y="860"/>
                </a:lnTo>
                <a:lnTo>
                  <a:pt x="3542" y="852"/>
                </a:lnTo>
                <a:lnTo>
                  <a:pt x="3546" y="846"/>
                </a:lnTo>
                <a:lnTo>
                  <a:pt x="3552" y="842"/>
                </a:lnTo>
                <a:lnTo>
                  <a:pt x="3560" y="840"/>
                </a:lnTo>
                <a:lnTo>
                  <a:pt x="3586" y="838"/>
                </a:lnTo>
                <a:lnTo>
                  <a:pt x="3586" y="838"/>
                </a:lnTo>
                <a:lnTo>
                  <a:pt x="3694" y="838"/>
                </a:lnTo>
                <a:lnTo>
                  <a:pt x="3694" y="838"/>
                </a:lnTo>
                <a:lnTo>
                  <a:pt x="3718" y="840"/>
                </a:lnTo>
                <a:lnTo>
                  <a:pt x="3726" y="842"/>
                </a:lnTo>
                <a:lnTo>
                  <a:pt x="3732" y="846"/>
                </a:lnTo>
                <a:lnTo>
                  <a:pt x="3736" y="850"/>
                </a:lnTo>
                <a:lnTo>
                  <a:pt x="3738" y="858"/>
                </a:lnTo>
                <a:lnTo>
                  <a:pt x="3740" y="882"/>
                </a:lnTo>
                <a:lnTo>
                  <a:pt x="3740" y="882"/>
                </a:lnTo>
                <a:lnTo>
                  <a:pt x="3740" y="900"/>
                </a:lnTo>
                <a:lnTo>
                  <a:pt x="3742" y="908"/>
                </a:lnTo>
                <a:lnTo>
                  <a:pt x="3748" y="916"/>
                </a:lnTo>
                <a:lnTo>
                  <a:pt x="3748" y="916"/>
                </a:lnTo>
                <a:lnTo>
                  <a:pt x="3772" y="926"/>
                </a:lnTo>
                <a:lnTo>
                  <a:pt x="3780" y="930"/>
                </a:lnTo>
                <a:lnTo>
                  <a:pt x="3786" y="936"/>
                </a:lnTo>
                <a:lnTo>
                  <a:pt x="3788" y="942"/>
                </a:lnTo>
                <a:lnTo>
                  <a:pt x="3790" y="952"/>
                </a:lnTo>
                <a:lnTo>
                  <a:pt x="3790" y="978"/>
                </a:lnTo>
                <a:lnTo>
                  <a:pt x="3790" y="978"/>
                </a:lnTo>
                <a:lnTo>
                  <a:pt x="3790" y="1024"/>
                </a:lnTo>
                <a:lnTo>
                  <a:pt x="3792" y="1050"/>
                </a:lnTo>
                <a:lnTo>
                  <a:pt x="3794" y="1076"/>
                </a:lnTo>
                <a:lnTo>
                  <a:pt x="3794" y="1076"/>
                </a:lnTo>
                <a:lnTo>
                  <a:pt x="3800" y="1066"/>
                </a:lnTo>
                <a:lnTo>
                  <a:pt x="3802" y="1058"/>
                </a:lnTo>
                <a:lnTo>
                  <a:pt x="3802" y="1044"/>
                </a:lnTo>
                <a:lnTo>
                  <a:pt x="3802" y="1044"/>
                </a:lnTo>
                <a:lnTo>
                  <a:pt x="3804" y="962"/>
                </a:lnTo>
                <a:lnTo>
                  <a:pt x="3802" y="880"/>
                </a:lnTo>
                <a:lnTo>
                  <a:pt x="3802" y="880"/>
                </a:lnTo>
                <a:lnTo>
                  <a:pt x="3802" y="870"/>
                </a:lnTo>
                <a:lnTo>
                  <a:pt x="3804" y="862"/>
                </a:lnTo>
                <a:lnTo>
                  <a:pt x="3806" y="854"/>
                </a:lnTo>
                <a:lnTo>
                  <a:pt x="3810" y="848"/>
                </a:lnTo>
                <a:lnTo>
                  <a:pt x="3816" y="842"/>
                </a:lnTo>
                <a:lnTo>
                  <a:pt x="3822" y="838"/>
                </a:lnTo>
                <a:lnTo>
                  <a:pt x="3838" y="830"/>
                </a:lnTo>
                <a:lnTo>
                  <a:pt x="3838" y="830"/>
                </a:lnTo>
                <a:lnTo>
                  <a:pt x="3916" y="806"/>
                </a:lnTo>
                <a:lnTo>
                  <a:pt x="3992" y="780"/>
                </a:lnTo>
                <a:lnTo>
                  <a:pt x="3992" y="780"/>
                </a:lnTo>
                <a:lnTo>
                  <a:pt x="4006" y="774"/>
                </a:lnTo>
                <a:lnTo>
                  <a:pt x="4020" y="768"/>
                </a:lnTo>
                <a:lnTo>
                  <a:pt x="4036" y="766"/>
                </a:lnTo>
                <a:lnTo>
                  <a:pt x="4042" y="764"/>
                </a:lnTo>
                <a:lnTo>
                  <a:pt x="4050" y="766"/>
                </a:lnTo>
                <a:lnTo>
                  <a:pt x="4050" y="766"/>
                </a:lnTo>
                <a:lnTo>
                  <a:pt x="4056" y="774"/>
                </a:lnTo>
                <a:lnTo>
                  <a:pt x="4060" y="782"/>
                </a:lnTo>
                <a:lnTo>
                  <a:pt x="4060" y="800"/>
                </a:lnTo>
                <a:lnTo>
                  <a:pt x="4060" y="800"/>
                </a:lnTo>
                <a:lnTo>
                  <a:pt x="4060" y="892"/>
                </a:lnTo>
                <a:lnTo>
                  <a:pt x="4060" y="892"/>
                </a:lnTo>
                <a:lnTo>
                  <a:pt x="4062" y="902"/>
                </a:lnTo>
                <a:lnTo>
                  <a:pt x="4064" y="912"/>
                </a:lnTo>
                <a:lnTo>
                  <a:pt x="4072" y="918"/>
                </a:lnTo>
                <a:lnTo>
                  <a:pt x="4080" y="924"/>
                </a:lnTo>
                <a:lnTo>
                  <a:pt x="4080" y="924"/>
                </a:lnTo>
                <a:lnTo>
                  <a:pt x="4096" y="932"/>
                </a:lnTo>
                <a:lnTo>
                  <a:pt x="4112" y="940"/>
                </a:lnTo>
                <a:lnTo>
                  <a:pt x="4128" y="944"/>
                </a:lnTo>
                <a:lnTo>
                  <a:pt x="4146" y="946"/>
                </a:lnTo>
                <a:lnTo>
                  <a:pt x="4146" y="946"/>
                </a:lnTo>
                <a:lnTo>
                  <a:pt x="4152" y="948"/>
                </a:lnTo>
                <a:lnTo>
                  <a:pt x="4158" y="950"/>
                </a:lnTo>
                <a:lnTo>
                  <a:pt x="4160" y="954"/>
                </a:lnTo>
                <a:lnTo>
                  <a:pt x="4164" y="960"/>
                </a:lnTo>
                <a:lnTo>
                  <a:pt x="4166" y="972"/>
                </a:lnTo>
                <a:lnTo>
                  <a:pt x="4170" y="982"/>
                </a:lnTo>
                <a:lnTo>
                  <a:pt x="4170" y="982"/>
                </a:lnTo>
                <a:lnTo>
                  <a:pt x="4178" y="974"/>
                </a:lnTo>
                <a:lnTo>
                  <a:pt x="4182" y="964"/>
                </a:lnTo>
                <a:lnTo>
                  <a:pt x="4184" y="954"/>
                </a:lnTo>
                <a:lnTo>
                  <a:pt x="4184" y="944"/>
                </a:lnTo>
                <a:lnTo>
                  <a:pt x="4184" y="944"/>
                </a:lnTo>
                <a:lnTo>
                  <a:pt x="4184" y="782"/>
                </a:lnTo>
                <a:lnTo>
                  <a:pt x="4184" y="782"/>
                </a:lnTo>
                <a:lnTo>
                  <a:pt x="4184" y="760"/>
                </a:lnTo>
                <a:lnTo>
                  <a:pt x="4188" y="750"/>
                </a:lnTo>
                <a:lnTo>
                  <a:pt x="4194" y="742"/>
                </a:lnTo>
                <a:lnTo>
                  <a:pt x="4194" y="742"/>
                </a:lnTo>
                <a:lnTo>
                  <a:pt x="4236" y="736"/>
                </a:lnTo>
                <a:lnTo>
                  <a:pt x="4278" y="734"/>
                </a:lnTo>
                <a:lnTo>
                  <a:pt x="4298" y="734"/>
                </a:lnTo>
                <a:lnTo>
                  <a:pt x="4320" y="736"/>
                </a:lnTo>
                <a:lnTo>
                  <a:pt x="4340" y="740"/>
                </a:lnTo>
                <a:lnTo>
                  <a:pt x="4360" y="744"/>
                </a:lnTo>
                <a:lnTo>
                  <a:pt x="4360" y="744"/>
                </a:lnTo>
                <a:lnTo>
                  <a:pt x="4370" y="744"/>
                </a:lnTo>
                <a:lnTo>
                  <a:pt x="4376" y="744"/>
                </a:lnTo>
                <a:lnTo>
                  <a:pt x="4382" y="746"/>
                </a:lnTo>
                <a:lnTo>
                  <a:pt x="4388" y="750"/>
                </a:lnTo>
                <a:lnTo>
                  <a:pt x="4390" y="756"/>
                </a:lnTo>
                <a:lnTo>
                  <a:pt x="4392" y="762"/>
                </a:lnTo>
                <a:lnTo>
                  <a:pt x="4394" y="778"/>
                </a:lnTo>
                <a:lnTo>
                  <a:pt x="4394" y="778"/>
                </a:lnTo>
                <a:lnTo>
                  <a:pt x="4394" y="830"/>
                </a:lnTo>
                <a:lnTo>
                  <a:pt x="4394" y="880"/>
                </a:lnTo>
                <a:lnTo>
                  <a:pt x="4394" y="980"/>
                </a:lnTo>
                <a:lnTo>
                  <a:pt x="4394" y="980"/>
                </a:lnTo>
                <a:lnTo>
                  <a:pt x="4398" y="986"/>
                </a:lnTo>
                <a:lnTo>
                  <a:pt x="4400" y="992"/>
                </a:lnTo>
                <a:lnTo>
                  <a:pt x="4402" y="1002"/>
                </a:lnTo>
                <a:lnTo>
                  <a:pt x="4402" y="1026"/>
                </a:lnTo>
                <a:lnTo>
                  <a:pt x="4402" y="1026"/>
                </a:lnTo>
                <a:lnTo>
                  <a:pt x="4402" y="1102"/>
                </a:lnTo>
                <a:lnTo>
                  <a:pt x="4402" y="1102"/>
                </a:lnTo>
                <a:lnTo>
                  <a:pt x="4402" y="1108"/>
                </a:lnTo>
                <a:lnTo>
                  <a:pt x="4404" y="1112"/>
                </a:lnTo>
                <a:lnTo>
                  <a:pt x="4406" y="1114"/>
                </a:lnTo>
                <a:lnTo>
                  <a:pt x="4408" y="1116"/>
                </a:lnTo>
                <a:lnTo>
                  <a:pt x="4416" y="1118"/>
                </a:lnTo>
                <a:lnTo>
                  <a:pt x="4424" y="1118"/>
                </a:lnTo>
                <a:lnTo>
                  <a:pt x="4424" y="1118"/>
                </a:lnTo>
                <a:lnTo>
                  <a:pt x="4444" y="1120"/>
                </a:lnTo>
                <a:lnTo>
                  <a:pt x="4454" y="1124"/>
                </a:lnTo>
                <a:lnTo>
                  <a:pt x="4462" y="1130"/>
                </a:lnTo>
                <a:lnTo>
                  <a:pt x="4462" y="1130"/>
                </a:lnTo>
                <a:lnTo>
                  <a:pt x="4474" y="1134"/>
                </a:lnTo>
                <a:lnTo>
                  <a:pt x="4480" y="1136"/>
                </a:lnTo>
                <a:lnTo>
                  <a:pt x="4486" y="1138"/>
                </a:lnTo>
                <a:lnTo>
                  <a:pt x="4492" y="1136"/>
                </a:lnTo>
                <a:lnTo>
                  <a:pt x="4496" y="1134"/>
                </a:lnTo>
                <a:lnTo>
                  <a:pt x="4500" y="1128"/>
                </a:lnTo>
                <a:lnTo>
                  <a:pt x="4504" y="1120"/>
                </a:lnTo>
                <a:lnTo>
                  <a:pt x="4504" y="1120"/>
                </a:lnTo>
                <a:lnTo>
                  <a:pt x="4504" y="1058"/>
                </a:lnTo>
                <a:lnTo>
                  <a:pt x="4504" y="1058"/>
                </a:lnTo>
                <a:lnTo>
                  <a:pt x="4504" y="1044"/>
                </a:lnTo>
                <a:lnTo>
                  <a:pt x="4508" y="1032"/>
                </a:lnTo>
                <a:lnTo>
                  <a:pt x="4510" y="1028"/>
                </a:lnTo>
                <a:lnTo>
                  <a:pt x="4514" y="1022"/>
                </a:lnTo>
                <a:lnTo>
                  <a:pt x="4520" y="1018"/>
                </a:lnTo>
                <a:lnTo>
                  <a:pt x="4528" y="1016"/>
                </a:lnTo>
                <a:lnTo>
                  <a:pt x="4528" y="1016"/>
                </a:lnTo>
                <a:lnTo>
                  <a:pt x="4532" y="1012"/>
                </a:lnTo>
                <a:lnTo>
                  <a:pt x="4536" y="1010"/>
                </a:lnTo>
                <a:lnTo>
                  <a:pt x="4540" y="1004"/>
                </a:lnTo>
                <a:lnTo>
                  <a:pt x="4542" y="1000"/>
                </a:lnTo>
                <a:lnTo>
                  <a:pt x="4542" y="990"/>
                </a:lnTo>
                <a:lnTo>
                  <a:pt x="4542" y="980"/>
                </a:lnTo>
                <a:lnTo>
                  <a:pt x="4542" y="980"/>
                </a:lnTo>
                <a:lnTo>
                  <a:pt x="4542" y="964"/>
                </a:lnTo>
                <a:lnTo>
                  <a:pt x="4544" y="950"/>
                </a:lnTo>
                <a:lnTo>
                  <a:pt x="4548" y="936"/>
                </a:lnTo>
                <a:lnTo>
                  <a:pt x="4552" y="928"/>
                </a:lnTo>
                <a:lnTo>
                  <a:pt x="4558" y="922"/>
                </a:lnTo>
                <a:lnTo>
                  <a:pt x="4558" y="922"/>
                </a:lnTo>
                <a:lnTo>
                  <a:pt x="4562" y="914"/>
                </a:lnTo>
                <a:lnTo>
                  <a:pt x="4564" y="904"/>
                </a:lnTo>
                <a:lnTo>
                  <a:pt x="4564" y="884"/>
                </a:lnTo>
                <a:lnTo>
                  <a:pt x="4564" y="884"/>
                </a:lnTo>
                <a:lnTo>
                  <a:pt x="4566" y="766"/>
                </a:lnTo>
                <a:lnTo>
                  <a:pt x="4564" y="646"/>
                </a:lnTo>
                <a:lnTo>
                  <a:pt x="4564" y="646"/>
                </a:lnTo>
                <a:lnTo>
                  <a:pt x="4564" y="628"/>
                </a:lnTo>
                <a:lnTo>
                  <a:pt x="4566" y="620"/>
                </a:lnTo>
                <a:lnTo>
                  <a:pt x="4568" y="610"/>
                </a:lnTo>
                <a:lnTo>
                  <a:pt x="4568" y="610"/>
                </a:lnTo>
                <a:lnTo>
                  <a:pt x="4570" y="604"/>
                </a:lnTo>
                <a:lnTo>
                  <a:pt x="4574" y="600"/>
                </a:lnTo>
                <a:lnTo>
                  <a:pt x="4578" y="598"/>
                </a:lnTo>
                <a:lnTo>
                  <a:pt x="4586" y="596"/>
                </a:lnTo>
                <a:lnTo>
                  <a:pt x="4586" y="596"/>
                </a:lnTo>
                <a:lnTo>
                  <a:pt x="4624" y="596"/>
                </a:lnTo>
                <a:lnTo>
                  <a:pt x="4660" y="594"/>
                </a:lnTo>
                <a:lnTo>
                  <a:pt x="4698" y="592"/>
                </a:lnTo>
                <a:lnTo>
                  <a:pt x="4736" y="592"/>
                </a:lnTo>
                <a:lnTo>
                  <a:pt x="4736" y="592"/>
                </a:lnTo>
                <a:lnTo>
                  <a:pt x="4748" y="592"/>
                </a:lnTo>
                <a:lnTo>
                  <a:pt x="4754" y="594"/>
                </a:lnTo>
                <a:lnTo>
                  <a:pt x="4760" y="598"/>
                </a:lnTo>
                <a:lnTo>
                  <a:pt x="4760" y="598"/>
                </a:lnTo>
                <a:lnTo>
                  <a:pt x="4764" y="606"/>
                </a:lnTo>
                <a:lnTo>
                  <a:pt x="4766" y="616"/>
                </a:lnTo>
                <a:lnTo>
                  <a:pt x="4766" y="636"/>
                </a:lnTo>
                <a:lnTo>
                  <a:pt x="4766" y="636"/>
                </a:lnTo>
                <a:lnTo>
                  <a:pt x="4766" y="948"/>
                </a:lnTo>
                <a:lnTo>
                  <a:pt x="4766" y="948"/>
                </a:lnTo>
                <a:lnTo>
                  <a:pt x="4768" y="974"/>
                </a:lnTo>
                <a:lnTo>
                  <a:pt x="4770" y="998"/>
                </a:lnTo>
                <a:lnTo>
                  <a:pt x="4770" y="998"/>
                </a:lnTo>
                <a:lnTo>
                  <a:pt x="4772" y="1008"/>
                </a:lnTo>
                <a:lnTo>
                  <a:pt x="4776" y="1012"/>
                </a:lnTo>
                <a:lnTo>
                  <a:pt x="4782" y="1014"/>
                </a:lnTo>
                <a:lnTo>
                  <a:pt x="4790" y="1014"/>
                </a:lnTo>
                <a:lnTo>
                  <a:pt x="4790" y="1014"/>
                </a:lnTo>
                <a:lnTo>
                  <a:pt x="4802" y="1006"/>
                </a:lnTo>
                <a:lnTo>
                  <a:pt x="4814" y="1002"/>
                </a:lnTo>
                <a:lnTo>
                  <a:pt x="4814" y="1002"/>
                </a:lnTo>
                <a:lnTo>
                  <a:pt x="4848" y="1000"/>
                </a:lnTo>
                <a:lnTo>
                  <a:pt x="4882" y="1000"/>
                </a:lnTo>
                <a:lnTo>
                  <a:pt x="4950" y="1000"/>
                </a:lnTo>
                <a:lnTo>
                  <a:pt x="4950" y="1000"/>
                </a:lnTo>
                <a:lnTo>
                  <a:pt x="4960" y="1002"/>
                </a:lnTo>
                <a:lnTo>
                  <a:pt x="4970" y="1004"/>
                </a:lnTo>
                <a:lnTo>
                  <a:pt x="4978" y="1010"/>
                </a:lnTo>
                <a:lnTo>
                  <a:pt x="4982" y="1020"/>
                </a:lnTo>
                <a:lnTo>
                  <a:pt x="4982" y="1020"/>
                </a:lnTo>
                <a:lnTo>
                  <a:pt x="4984" y="1026"/>
                </a:lnTo>
                <a:lnTo>
                  <a:pt x="4986" y="1030"/>
                </a:lnTo>
                <a:lnTo>
                  <a:pt x="4988" y="1034"/>
                </a:lnTo>
                <a:lnTo>
                  <a:pt x="4988" y="1034"/>
                </a:lnTo>
                <a:lnTo>
                  <a:pt x="4992" y="1020"/>
                </a:lnTo>
                <a:lnTo>
                  <a:pt x="4996" y="1014"/>
                </a:lnTo>
                <a:lnTo>
                  <a:pt x="5000" y="1008"/>
                </a:lnTo>
                <a:lnTo>
                  <a:pt x="5004" y="1004"/>
                </a:lnTo>
                <a:lnTo>
                  <a:pt x="5010" y="1002"/>
                </a:lnTo>
                <a:lnTo>
                  <a:pt x="5018" y="1000"/>
                </a:lnTo>
                <a:lnTo>
                  <a:pt x="5026" y="1000"/>
                </a:lnTo>
                <a:lnTo>
                  <a:pt x="5026" y="1000"/>
                </a:lnTo>
                <a:lnTo>
                  <a:pt x="5034" y="1002"/>
                </a:lnTo>
                <a:lnTo>
                  <a:pt x="5040" y="1004"/>
                </a:lnTo>
                <a:lnTo>
                  <a:pt x="5044" y="1010"/>
                </a:lnTo>
                <a:lnTo>
                  <a:pt x="5046" y="1016"/>
                </a:lnTo>
                <a:lnTo>
                  <a:pt x="5046" y="1016"/>
                </a:lnTo>
                <a:lnTo>
                  <a:pt x="5048" y="1090"/>
                </a:lnTo>
                <a:lnTo>
                  <a:pt x="5046" y="1126"/>
                </a:lnTo>
                <a:lnTo>
                  <a:pt x="5046" y="1144"/>
                </a:lnTo>
                <a:lnTo>
                  <a:pt x="5042" y="1162"/>
                </a:lnTo>
                <a:lnTo>
                  <a:pt x="5042" y="1162"/>
                </a:lnTo>
                <a:lnTo>
                  <a:pt x="5038" y="1170"/>
                </a:lnTo>
                <a:lnTo>
                  <a:pt x="5040" y="1174"/>
                </a:lnTo>
                <a:lnTo>
                  <a:pt x="5044" y="1174"/>
                </a:lnTo>
                <a:lnTo>
                  <a:pt x="5050" y="1176"/>
                </a:lnTo>
                <a:lnTo>
                  <a:pt x="5050" y="1176"/>
                </a:lnTo>
                <a:lnTo>
                  <a:pt x="5086" y="1174"/>
                </a:lnTo>
                <a:lnTo>
                  <a:pt x="5122" y="1174"/>
                </a:lnTo>
                <a:lnTo>
                  <a:pt x="5122" y="1174"/>
                </a:lnTo>
                <a:lnTo>
                  <a:pt x="5122" y="1172"/>
                </a:lnTo>
                <a:lnTo>
                  <a:pt x="5122" y="1172"/>
                </a:lnTo>
                <a:lnTo>
                  <a:pt x="5120" y="1170"/>
                </a:lnTo>
                <a:lnTo>
                  <a:pt x="5122" y="1172"/>
                </a:lnTo>
                <a:lnTo>
                  <a:pt x="5122" y="1172"/>
                </a:lnTo>
                <a:lnTo>
                  <a:pt x="5122" y="1174"/>
                </a:lnTo>
                <a:lnTo>
                  <a:pt x="5120" y="1174"/>
                </a:lnTo>
                <a:lnTo>
                  <a:pt x="5120" y="1174"/>
                </a:lnTo>
                <a:lnTo>
                  <a:pt x="5052" y="1174"/>
                </a:lnTo>
                <a:lnTo>
                  <a:pt x="5052" y="1174"/>
                </a:lnTo>
                <a:lnTo>
                  <a:pt x="5048" y="1174"/>
                </a:lnTo>
                <a:lnTo>
                  <a:pt x="5042" y="1174"/>
                </a:lnTo>
                <a:lnTo>
                  <a:pt x="5042" y="1174"/>
                </a:lnTo>
                <a:lnTo>
                  <a:pt x="5040" y="1172"/>
                </a:lnTo>
                <a:lnTo>
                  <a:pt x="5040" y="1164"/>
                </a:lnTo>
                <a:lnTo>
                  <a:pt x="5040" y="1164"/>
                </a:lnTo>
                <a:lnTo>
                  <a:pt x="5048" y="1160"/>
                </a:lnTo>
                <a:lnTo>
                  <a:pt x="5056" y="1158"/>
                </a:lnTo>
                <a:lnTo>
                  <a:pt x="5072" y="1158"/>
                </a:lnTo>
                <a:lnTo>
                  <a:pt x="5090" y="1158"/>
                </a:lnTo>
                <a:lnTo>
                  <a:pt x="5106" y="1158"/>
                </a:lnTo>
                <a:lnTo>
                  <a:pt x="5106" y="1158"/>
                </a:lnTo>
                <a:lnTo>
                  <a:pt x="5116" y="1158"/>
                </a:lnTo>
                <a:lnTo>
                  <a:pt x="5124" y="1156"/>
                </a:lnTo>
                <a:lnTo>
                  <a:pt x="5132" y="1152"/>
                </a:lnTo>
                <a:lnTo>
                  <a:pt x="5134" y="1150"/>
                </a:lnTo>
                <a:lnTo>
                  <a:pt x="5136" y="1144"/>
                </a:lnTo>
                <a:lnTo>
                  <a:pt x="5136" y="1144"/>
                </a:lnTo>
                <a:lnTo>
                  <a:pt x="5138" y="1118"/>
                </a:lnTo>
                <a:lnTo>
                  <a:pt x="5138" y="1090"/>
                </a:lnTo>
                <a:lnTo>
                  <a:pt x="5138" y="1090"/>
                </a:lnTo>
                <a:lnTo>
                  <a:pt x="5136" y="964"/>
                </a:lnTo>
                <a:lnTo>
                  <a:pt x="5136" y="836"/>
                </a:lnTo>
                <a:lnTo>
                  <a:pt x="5136" y="836"/>
                </a:lnTo>
                <a:lnTo>
                  <a:pt x="5138" y="824"/>
                </a:lnTo>
                <a:lnTo>
                  <a:pt x="5140" y="812"/>
                </a:lnTo>
                <a:lnTo>
                  <a:pt x="5140" y="812"/>
                </a:lnTo>
                <a:lnTo>
                  <a:pt x="5144" y="808"/>
                </a:lnTo>
                <a:lnTo>
                  <a:pt x="5146" y="804"/>
                </a:lnTo>
                <a:lnTo>
                  <a:pt x="5146" y="804"/>
                </a:lnTo>
                <a:lnTo>
                  <a:pt x="5164" y="800"/>
                </a:lnTo>
                <a:lnTo>
                  <a:pt x="5182" y="798"/>
                </a:lnTo>
                <a:lnTo>
                  <a:pt x="5216" y="800"/>
                </a:lnTo>
                <a:lnTo>
                  <a:pt x="5216" y="800"/>
                </a:lnTo>
                <a:lnTo>
                  <a:pt x="5222" y="800"/>
                </a:lnTo>
                <a:lnTo>
                  <a:pt x="5228" y="802"/>
                </a:lnTo>
                <a:lnTo>
                  <a:pt x="5232" y="806"/>
                </a:lnTo>
                <a:lnTo>
                  <a:pt x="5236" y="810"/>
                </a:lnTo>
                <a:lnTo>
                  <a:pt x="5238" y="820"/>
                </a:lnTo>
                <a:lnTo>
                  <a:pt x="5240" y="832"/>
                </a:lnTo>
                <a:lnTo>
                  <a:pt x="5240" y="832"/>
                </a:lnTo>
                <a:lnTo>
                  <a:pt x="5238" y="884"/>
                </a:lnTo>
                <a:lnTo>
                  <a:pt x="5238" y="938"/>
                </a:lnTo>
                <a:lnTo>
                  <a:pt x="5238" y="1044"/>
                </a:lnTo>
                <a:lnTo>
                  <a:pt x="5238" y="1044"/>
                </a:lnTo>
                <a:lnTo>
                  <a:pt x="5238" y="1052"/>
                </a:lnTo>
                <a:lnTo>
                  <a:pt x="5238" y="1052"/>
                </a:lnTo>
                <a:lnTo>
                  <a:pt x="5244" y="1056"/>
                </a:lnTo>
                <a:lnTo>
                  <a:pt x="5250" y="1058"/>
                </a:lnTo>
                <a:lnTo>
                  <a:pt x="5264" y="1058"/>
                </a:lnTo>
                <a:lnTo>
                  <a:pt x="5278" y="1056"/>
                </a:lnTo>
                <a:lnTo>
                  <a:pt x="5290" y="1056"/>
                </a:lnTo>
                <a:lnTo>
                  <a:pt x="5290" y="1056"/>
                </a:lnTo>
                <a:lnTo>
                  <a:pt x="5300" y="1056"/>
                </a:lnTo>
                <a:lnTo>
                  <a:pt x="5300" y="1056"/>
                </a:lnTo>
                <a:lnTo>
                  <a:pt x="5316" y="1058"/>
                </a:lnTo>
                <a:lnTo>
                  <a:pt x="5324" y="1060"/>
                </a:lnTo>
                <a:lnTo>
                  <a:pt x="5332" y="1064"/>
                </a:lnTo>
                <a:lnTo>
                  <a:pt x="5332" y="1064"/>
                </a:lnTo>
                <a:lnTo>
                  <a:pt x="5336" y="1070"/>
                </a:lnTo>
                <a:lnTo>
                  <a:pt x="5338" y="1078"/>
                </a:lnTo>
                <a:lnTo>
                  <a:pt x="5340" y="1092"/>
                </a:lnTo>
                <a:lnTo>
                  <a:pt x="5340" y="1092"/>
                </a:lnTo>
                <a:lnTo>
                  <a:pt x="5344" y="1100"/>
                </a:lnTo>
                <a:lnTo>
                  <a:pt x="5344" y="1100"/>
                </a:lnTo>
                <a:lnTo>
                  <a:pt x="5350" y="1102"/>
                </a:lnTo>
                <a:lnTo>
                  <a:pt x="5358" y="1102"/>
                </a:lnTo>
                <a:lnTo>
                  <a:pt x="5372" y="1102"/>
                </a:lnTo>
                <a:lnTo>
                  <a:pt x="5372" y="1102"/>
                </a:lnTo>
                <a:lnTo>
                  <a:pt x="5392" y="1104"/>
                </a:lnTo>
                <a:lnTo>
                  <a:pt x="5400" y="1106"/>
                </a:lnTo>
                <a:lnTo>
                  <a:pt x="5404" y="1108"/>
                </a:lnTo>
                <a:lnTo>
                  <a:pt x="5406" y="1112"/>
                </a:lnTo>
                <a:lnTo>
                  <a:pt x="5410" y="1120"/>
                </a:lnTo>
                <a:lnTo>
                  <a:pt x="5412" y="1140"/>
                </a:lnTo>
                <a:lnTo>
                  <a:pt x="5412" y="1140"/>
                </a:lnTo>
                <a:lnTo>
                  <a:pt x="5412" y="1146"/>
                </a:lnTo>
                <a:lnTo>
                  <a:pt x="5414" y="1150"/>
                </a:lnTo>
                <a:lnTo>
                  <a:pt x="5414" y="1150"/>
                </a:lnTo>
                <a:lnTo>
                  <a:pt x="5432" y="1154"/>
                </a:lnTo>
                <a:lnTo>
                  <a:pt x="5448" y="1154"/>
                </a:lnTo>
                <a:lnTo>
                  <a:pt x="5466" y="1152"/>
                </a:lnTo>
                <a:lnTo>
                  <a:pt x="5482" y="1148"/>
                </a:lnTo>
                <a:lnTo>
                  <a:pt x="5482" y="1148"/>
                </a:lnTo>
                <a:lnTo>
                  <a:pt x="5484" y="1144"/>
                </a:lnTo>
                <a:lnTo>
                  <a:pt x="5486" y="1138"/>
                </a:lnTo>
                <a:lnTo>
                  <a:pt x="5486" y="1138"/>
                </a:lnTo>
                <a:lnTo>
                  <a:pt x="5486" y="1096"/>
                </a:lnTo>
                <a:lnTo>
                  <a:pt x="5486" y="1054"/>
                </a:lnTo>
                <a:lnTo>
                  <a:pt x="5486" y="1054"/>
                </a:lnTo>
                <a:lnTo>
                  <a:pt x="5488" y="1036"/>
                </a:lnTo>
                <a:lnTo>
                  <a:pt x="5490" y="1030"/>
                </a:lnTo>
                <a:lnTo>
                  <a:pt x="5492" y="1026"/>
                </a:lnTo>
                <a:lnTo>
                  <a:pt x="5498" y="1022"/>
                </a:lnTo>
                <a:lnTo>
                  <a:pt x="5504" y="1020"/>
                </a:lnTo>
                <a:lnTo>
                  <a:pt x="5522" y="1018"/>
                </a:lnTo>
                <a:lnTo>
                  <a:pt x="5522" y="1018"/>
                </a:lnTo>
                <a:lnTo>
                  <a:pt x="5536" y="1018"/>
                </a:lnTo>
                <a:lnTo>
                  <a:pt x="5542" y="1016"/>
                </a:lnTo>
                <a:lnTo>
                  <a:pt x="5548" y="1014"/>
                </a:lnTo>
                <a:lnTo>
                  <a:pt x="5548" y="1014"/>
                </a:lnTo>
                <a:lnTo>
                  <a:pt x="5550" y="1006"/>
                </a:lnTo>
                <a:lnTo>
                  <a:pt x="5552" y="1000"/>
                </a:lnTo>
                <a:lnTo>
                  <a:pt x="5552" y="1000"/>
                </a:lnTo>
                <a:lnTo>
                  <a:pt x="5552" y="994"/>
                </a:lnTo>
                <a:lnTo>
                  <a:pt x="5552" y="994"/>
                </a:lnTo>
                <a:lnTo>
                  <a:pt x="5552" y="970"/>
                </a:lnTo>
                <a:lnTo>
                  <a:pt x="5554" y="952"/>
                </a:lnTo>
                <a:lnTo>
                  <a:pt x="5556" y="938"/>
                </a:lnTo>
                <a:lnTo>
                  <a:pt x="5562" y="930"/>
                </a:lnTo>
                <a:lnTo>
                  <a:pt x="5570" y="924"/>
                </a:lnTo>
                <a:lnTo>
                  <a:pt x="5584" y="922"/>
                </a:lnTo>
                <a:lnTo>
                  <a:pt x="5602" y="922"/>
                </a:lnTo>
                <a:lnTo>
                  <a:pt x="5628" y="922"/>
                </a:lnTo>
                <a:lnTo>
                  <a:pt x="5628" y="922"/>
                </a:lnTo>
                <a:lnTo>
                  <a:pt x="5664" y="920"/>
                </a:lnTo>
                <a:lnTo>
                  <a:pt x="5674" y="920"/>
                </a:lnTo>
                <a:lnTo>
                  <a:pt x="5682" y="922"/>
                </a:lnTo>
                <a:lnTo>
                  <a:pt x="5692" y="926"/>
                </a:lnTo>
                <a:lnTo>
                  <a:pt x="5700" y="930"/>
                </a:lnTo>
                <a:lnTo>
                  <a:pt x="5700" y="930"/>
                </a:lnTo>
                <a:lnTo>
                  <a:pt x="5706" y="938"/>
                </a:lnTo>
                <a:lnTo>
                  <a:pt x="5706" y="944"/>
                </a:lnTo>
                <a:lnTo>
                  <a:pt x="5706" y="960"/>
                </a:lnTo>
                <a:lnTo>
                  <a:pt x="5706" y="960"/>
                </a:lnTo>
                <a:lnTo>
                  <a:pt x="5706" y="1222"/>
                </a:lnTo>
                <a:lnTo>
                  <a:pt x="5708" y="1484"/>
                </a:lnTo>
                <a:lnTo>
                  <a:pt x="5708" y="1484"/>
                </a:lnTo>
                <a:lnTo>
                  <a:pt x="5706" y="1502"/>
                </a:lnTo>
                <a:lnTo>
                  <a:pt x="5704" y="1508"/>
                </a:lnTo>
                <a:lnTo>
                  <a:pt x="5700" y="1512"/>
                </a:lnTo>
                <a:lnTo>
                  <a:pt x="5696" y="1516"/>
                </a:lnTo>
                <a:lnTo>
                  <a:pt x="5690" y="1518"/>
                </a:lnTo>
                <a:lnTo>
                  <a:pt x="5672" y="1518"/>
                </a:lnTo>
                <a:lnTo>
                  <a:pt x="5672" y="1518"/>
                </a:lnTo>
                <a:lnTo>
                  <a:pt x="66" y="1518"/>
                </a:lnTo>
                <a:lnTo>
                  <a:pt x="66" y="1518"/>
                </a:lnTo>
                <a:lnTo>
                  <a:pt x="30" y="1520"/>
                </a:lnTo>
                <a:lnTo>
                  <a:pt x="30" y="1520"/>
                </a:lnTo>
                <a:close/>
              </a:path>
            </a:pathLst>
          </a:custGeom>
          <a:solidFill>
            <a:srgbClr val="157E9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TextBox 18"/>
          <p:cNvSpPr txBox="1"/>
          <p:nvPr/>
        </p:nvSpPr>
        <p:spPr>
          <a:xfrm>
            <a:off x="1096307" y="1797057"/>
            <a:ext cx="3780493" cy="1892826"/>
          </a:xfrm>
          <a:prstGeom prst="rect">
            <a:avLst/>
          </a:prstGeom>
          <a:noFill/>
        </p:spPr>
        <p:txBody>
          <a:bodyPr wrap="square" rtlCol="0">
            <a:spAutoFit/>
          </a:bodyPr>
          <a:lstStyle/>
          <a:p>
            <a:pPr>
              <a:lnSpc>
                <a:spcPct val="130000"/>
              </a:lnSpc>
            </a:pPr>
            <a:r>
              <a:rPr lang="en-US" altLang="zh-CN"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Post the personas of the staff in the wall around in office, which include some basic information, hobits and other nonprivate things ~</a:t>
            </a:r>
            <a:endParaRPr lang="zh-CN" altLang="en-US" b="1"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p:txBody>
      </p:sp>
      <p:sp>
        <p:nvSpPr>
          <p:cNvPr id="9" name="文本框 8"/>
          <p:cNvSpPr txBox="1"/>
          <p:nvPr/>
        </p:nvSpPr>
        <p:spPr>
          <a:xfrm>
            <a:off x="5065165" y="550011"/>
            <a:ext cx="6075384" cy="830997"/>
          </a:xfrm>
          <a:prstGeom prst="rect">
            <a:avLst/>
          </a:prstGeom>
          <a:noFill/>
        </p:spPr>
        <p:txBody>
          <a:bodyPr wrap="square" rtlCol="0">
            <a:spAutoFit/>
          </a:bodyPr>
          <a:lstStyle/>
          <a:p>
            <a:r>
              <a:rPr lang="en-US" altLang="zh-CN" sz="1600" b="1" dirty="0">
                <a:solidFill>
                  <a:srgbClr val="1BA0C9"/>
                </a:solidFill>
                <a:latin typeface="微软雅黑" panose="020B0503020204020204" pitchFamily="34" charset="-122"/>
                <a:ea typeface="微软雅黑" panose="020B0503020204020204" pitchFamily="34" charset="-122"/>
              </a:rPr>
              <a:t>What ideas could you imagine for helping the people at ClickDox become familiar with the personas and keep them in mind when making decisions?</a:t>
            </a:r>
          </a:p>
        </p:txBody>
      </p:sp>
      <p:sp>
        <p:nvSpPr>
          <p:cNvPr id="12" name="文本框 11"/>
          <p:cNvSpPr txBox="1"/>
          <p:nvPr/>
        </p:nvSpPr>
        <p:spPr>
          <a:xfrm>
            <a:off x="1096307" y="674840"/>
            <a:ext cx="5932566" cy="523220"/>
          </a:xfrm>
          <a:prstGeom prst="rect">
            <a:avLst/>
          </a:prstGeom>
          <a:noFill/>
        </p:spPr>
        <p:txBody>
          <a:bodyPr wrap="square" rtlCol="0">
            <a:spAutoFit/>
          </a:bodyPr>
          <a:lstStyle/>
          <a:p>
            <a:r>
              <a:rPr lang="en-US" altLang="zh-CN" sz="2800" b="1" smtClean="0">
                <a:solidFill>
                  <a:srgbClr val="157E9F"/>
                </a:solidFill>
                <a:latin typeface="微软雅黑" panose="020B0503020204020204" pitchFamily="34" charset="-122"/>
                <a:ea typeface="微软雅黑" panose="020B0503020204020204" pitchFamily="34" charset="-122"/>
              </a:rPr>
              <a:t>Question 13</a:t>
            </a:r>
            <a:endParaRPr lang="zh-CN" altLang="en-US" sz="2800" b="1" dirty="0">
              <a:solidFill>
                <a:srgbClr val="157E9F"/>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819" y="1563956"/>
            <a:ext cx="6858000" cy="4972050"/>
          </a:xfrm>
          <a:prstGeom prst="rect">
            <a:avLst/>
          </a:prstGeom>
        </p:spPr>
      </p:pic>
      <p:sp>
        <p:nvSpPr>
          <p:cNvPr id="7" name="文本框 6"/>
          <p:cNvSpPr txBox="1"/>
          <p:nvPr/>
        </p:nvSpPr>
        <p:spPr>
          <a:xfrm>
            <a:off x="11672047" y="6400800"/>
            <a:ext cx="519954" cy="369332"/>
          </a:xfrm>
          <a:prstGeom prst="rect">
            <a:avLst/>
          </a:prstGeom>
          <a:noFill/>
        </p:spPr>
        <p:txBody>
          <a:bodyPr wrap="square" rtlCol="0">
            <a:spAutoFit/>
          </a:bodyPr>
          <a:lstStyle/>
          <a:p>
            <a:r>
              <a:rPr kumimoji="1" lang="en-US" altLang="zh-CN" dirty="0" smtClean="0"/>
              <a:t>30</a:t>
            </a:r>
            <a:endParaRPr kumimoji="1" lang="zh-CN" altLang="en-US" dirty="0"/>
          </a:p>
        </p:txBody>
      </p:sp>
    </p:spTree>
    <p:extLst>
      <p:ext uri="{BB962C8B-B14F-4D97-AF65-F5344CB8AC3E}">
        <p14:creationId xmlns:p14="http://schemas.microsoft.com/office/powerpoint/2010/main" val="1124496872"/>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409575" y="409575"/>
            <a:ext cx="6858000" cy="603885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314700" y="3429000"/>
            <a:ext cx="6819900" cy="1446550"/>
          </a:xfrm>
          <a:prstGeom prst="rect">
            <a:avLst/>
          </a:prstGeom>
          <a:noFill/>
        </p:spPr>
        <p:txBody>
          <a:bodyPr wrap="square" rtlCol="0">
            <a:spAutoFit/>
          </a:bodyPr>
          <a:lstStyle/>
          <a:p>
            <a:r>
              <a:rPr lang="en-US" altLang="zh-CN" sz="8800" dirty="0" smtClean="0">
                <a:solidFill>
                  <a:schemeClr val="bg1"/>
                </a:solidFill>
              </a:rPr>
              <a:t>THAN</a:t>
            </a:r>
            <a:r>
              <a:rPr lang="en-US" altLang="zh-CN" sz="8800" dirty="0" smtClean="0">
                <a:solidFill>
                  <a:srgbClr val="157E9F"/>
                </a:solidFill>
              </a:rPr>
              <a:t>K YOU</a:t>
            </a:r>
            <a:endParaRPr lang="zh-CN" altLang="en-US" sz="8800" dirty="0">
              <a:solidFill>
                <a:srgbClr val="157E9F"/>
              </a:solidFill>
            </a:endParaRPr>
          </a:p>
        </p:txBody>
      </p:sp>
      <p:sp>
        <p:nvSpPr>
          <p:cNvPr id="6" name="文本框 5"/>
          <p:cNvSpPr txBox="1"/>
          <p:nvPr/>
        </p:nvSpPr>
        <p:spPr>
          <a:xfrm>
            <a:off x="4301836" y="1982449"/>
            <a:ext cx="4638964" cy="1446550"/>
          </a:xfrm>
          <a:prstGeom prst="rect">
            <a:avLst/>
          </a:prstGeom>
          <a:noFill/>
        </p:spPr>
        <p:txBody>
          <a:bodyPr wrap="square" rtlCol="0">
            <a:spAutoFit/>
          </a:bodyPr>
          <a:lstStyle/>
          <a:p>
            <a:r>
              <a:rPr lang="en-US" altLang="zh-CN" sz="8800" dirty="0" smtClean="0">
                <a:solidFill>
                  <a:schemeClr val="bg1"/>
                </a:solidFill>
              </a:rPr>
              <a:t>Gro</a:t>
            </a:r>
            <a:r>
              <a:rPr lang="en-US" altLang="zh-CN" sz="8800" dirty="0" smtClean="0">
                <a:solidFill>
                  <a:srgbClr val="157E9F"/>
                </a:solidFill>
              </a:rPr>
              <a:t>up 3</a:t>
            </a:r>
            <a:endParaRPr lang="zh-CN" altLang="en-US" sz="8800" dirty="0">
              <a:solidFill>
                <a:srgbClr val="157E9F"/>
              </a:solidFill>
            </a:endParaRPr>
          </a:p>
        </p:txBody>
      </p:sp>
    </p:spTree>
    <p:extLst>
      <p:ext uri="{BB962C8B-B14F-4D97-AF65-F5344CB8AC3E}">
        <p14:creationId xmlns:p14="http://schemas.microsoft.com/office/powerpoint/2010/main" val="1562834104"/>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375212" y="591423"/>
            <a:ext cx="6454588" cy="1384995"/>
          </a:xfrm>
          <a:prstGeom prst="rect">
            <a:avLst/>
          </a:prstGeom>
          <a:noFill/>
        </p:spPr>
        <p:txBody>
          <a:bodyPr wrap="square" rtlCol="0">
            <a:spAutoFit/>
          </a:bodyPr>
          <a:lstStyle/>
          <a:p>
            <a:r>
              <a:rPr lang="en-US" altLang="zh-CN" sz="2400" b="1" dirty="0" smtClean="0">
                <a:solidFill>
                  <a:srgbClr val="157E9F"/>
                </a:solidFill>
                <a:latin typeface="微软雅黑" panose="020B0503020204020204" pitchFamily="34" charset="-122"/>
                <a:ea typeface="微软雅黑" panose="020B0503020204020204" pitchFamily="34" charset="-122"/>
              </a:rPr>
              <a:t>High-level Questions </a:t>
            </a:r>
          </a:p>
          <a:p>
            <a:endParaRPr lang="en-US" altLang="zh-CN" sz="2400" b="1" dirty="0">
              <a:solidFill>
                <a:srgbClr val="157E9F"/>
              </a:solidFill>
              <a:latin typeface="微软雅黑" panose="020B0503020204020204" pitchFamily="34" charset="-122"/>
              <a:ea typeface="微软雅黑" panose="020B0503020204020204" pitchFamily="34" charset="-122"/>
            </a:endParaRPr>
          </a:p>
          <a:p>
            <a:r>
              <a:rPr lang="en-US" altLang="zh-CN" dirty="0" smtClean="0">
                <a:solidFill>
                  <a:srgbClr val="157E9F"/>
                </a:solidFill>
                <a:latin typeface="微软雅黑" panose="020B0503020204020204" pitchFamily="34" charset="-122"/>
                <a:ea typeface="微软雅黑" panose="020B0503020204020204" pitchFamily="34" charset="-122"/>
              </a:rPr>
              <a:t>to Understand the Usage of the User Study </a:t>
            </a:r>
          </a:p>
          <a:p>
            <a:r>
              <a:rPr lang="en-US" altLang="zh-CN" dirty="0" smtClean="0">
                <a:solidFill>
                  <a:srgbClr val="157E9F"/>
                </a:solidFill>
                <a:latin typeface="微软雅黑" panose="020B0503020204020204" pitchFamily="34" charset="-122"/>
                <a:ea typeface="微软雅黑" panose="020B0503020204020204" pitchFamily="34" charset="-122"/>
              </a:rPr>
              <a:t>and its Relationship with the Business Goals</a:t>
            </a:r>
            <a:endParaRPr lang="zh-CN" altLang="en-US" dirty="0">
              <a:solidFill>
                <a:srgbClr val="157E9F"/>
              </a:solidFill>
              <a:latin typeface="微软雅黑" panose="020B0503020204020204" pitchFamily="34" charset="-122"/>
              <a:ea typeface="微软雅黑" panose="020B0503020204020204" pitchFamily="34" charset="-122"/>
            </a:endParaRPr>
          </a:p>
        </p:txBody>
      </p:sp>
      <p:sp>
        <p:nvSpPr>
          <p:cNvPr id="7" name="矩形 6"/>
          <p:cNvSpPr/>
          <p:nvPr/>
        </p:nvSpPr>
        <p:spPr>
          <a:xfrm>
            <a:off x="2195606" y="2293020"/>
            <a:ext cx="7634194" cy="3000821"/>
          </a:xfrm>
          <a:prstGeom prst="rect">
            <a:avLst/>
          </a:prstGeom>
        </p:spPr>
        <p:txBody>
          <a:bodyPr wrap="square">
            <a:spAutoFit/>
          </a:bodyPr>
          <a:lstStyle/>
          <a:p>
            <a:pPr marL="285750" indent="-285750">
              <a:lnSpc>
                <a:spcPct val="150000"/>
              </a:lnSpc>
              <a:buFont typeface="Arial" charset="0"/>
              <a:buChar char="•"/>
            </a:pPr>
            <a:r>
              <a:rPr lang="en-US" altLang="zh-CN" dirty="0"/>
              <a:t>Who exactly are </a:t>
            </a:r>
            <a:r>
              <a:rPr lang="en-US" altLang="zh-CN" dirty="0" err="1"/>
              <a:t>ClickDox’s</a:t>
            </a:r>
            <a:r>
              <a:rPr lang="en-US" altLang="zh-CN" dirty="0"/>
              <a:t> customers? What can you tell me about them? </a:t>
            </a:r>
          </a:p>
          <a:p>
            <a:pPr marL="285750" indent="-285750">
              <a:lnSpc>
                <a:spcPct val="150000"/>
              </a:lnSpc>
              <a:buFont typeface="Arial" charset="0"/>
              <a:buChar char="•"/>
            </a:pPr>
            <a:r>
              <a:rPr lang="en-US" altLang="zh-CN" dirty="0"/>
              <a:t>What activities will customers perform on the </a:t>
            </a:r>
            <a:r>
              <a:rPr lang="en-US" altLang="zh-CN" dirty="0" err="1"/>
              <a:t>ClickDox</a:t>
            </a:r>
            <a:r>
              <a:rPr lang="en-US" altLang="zh-CN" dirty="0"/>
              <a:t> website? Which are most important? </a:t>
            </a:r>
          </a:p>
          <a:p>
            <a:pPr marL="285750" indent="-285750">
              <a:lnSpc>
                <a:spcPct val="150000"/>
              </a:lnSpc>
              <a:buFont typeface="Arial" charset="0"/>
              <a:buChar char="•"/>
            </a:pPr>
            <a:r>
              <a:rPr lang="en-US" altLang="zh-CN" dirty="0"/>
              <a:t>What impact will the website have on </a:t>
            </a:r>
            <a:r>
              <a:rPr lang="en-US" altLang="zh-CN" dirty="0" err="1"/>
              <a:t>ClickDox’s</a:t>
            </a:r>
            <a:r>
              <a:rPr lang="en-US" altLang="zh-CN" dirty="0"/>
              <a:t> business? </a:t>
            </a:r>
          </a:p>
          <a:p>
            <a:pPr marL="285750" indent="-285750">
              <a:lnSpc>
                <a:spcPct val="150000"/>
              </a:lnSpc>
              <a:buFont typeface="Arial" charset="0"/>
              <a:buChar char="•"/>
            </a:pPr>
            <a:r>
              <a:rPr lang="en-US" altLang="zh-CN" dirty="0"/>
              <a:t>What challenges do you expect we’ll face in this project? </a:t>
            </a:r>
          </a:p>
          <a:p>
            <a:pPr marL="285750" indent="-285750">
              <a:lnSpc>
                <a:spcPct val="150000"/>
              </a:lnSpc>
              <a:buFont typeface="Arial" charset="0"/>
              <a:buChar char="•"/>
            </a:pPr>
            <a:r>
              <a:rPr lang="en-US" altLang="zh-CN" dirty="0"/>
              <a:t>How will you know if this project is successful? What can we </a:t>
            </a:r>
            <a:r>
              <a:rPr lang="en-US" altLang="zh-CN" dirty="0" smtClean="0"/>
              <a:t>measure</a:t>
            </a:r>
            <a:r>
              <a:rPr lang="en-US" altLang="zh-CN" dirty="0"/>
              <a:t>? </a:t>
            </a:r>
          </a:p>
          <a:p>
            <a:pPr marL="285750" indent="-285750">
              <a:lnSpc>
                <a:spcPct val="150000"/>
              </a:lnSpc>
              <a:buFont typeface="Arial" charset="0"/>
              <a:buChar char="•"/>
            </a:pPr>
            <a:r>
              <a:rPr lang="en-US" altLang="zh-CN" dirty="0"/>
              <a:t>What really excites you about </a:t>
            </a:r>
            <a:r>
              <a:rPr lang="en-US" altLang="zh-CN" dirty="0" err="1"/>
              <a:t>ClickDox</a:t>
            </a:r>
            <a:r>
              <a:rPr lang="en-US" altLang="zh-CN" dirty="0"/>
              <a:t> overall? </a:t>
            </a:r>
            <a:endParaRPr lang="en-US" altLang="zh-CN" dirty="0"/>
          </a:p>
        </p:txBody>
      </p:sp>
      <p:sp>
        <p:nvSpPr>
          <p:cNvPr id="8" name="文本框 7"/>
          <p:cNvSpPr txBox="1"/>
          <p:nvPr/>
        </p:nvSpPr>
        <p:spPr>
          <a:xfrm>
            <a:off x="1240864" y="5435632"/>
            <a:ext cx="6454588" cy="1107996"/>
          </a:xfrm>
          <a:prstGeom prst="rect">
            <a:avLst/>
          </a:prstGeom>
          <a:noFill/>
        </p:spPr>
        <p:txBody>
          <a:bodyPr wrap="square" rtlCol="0">
            <a:spAutoFit/>
          </a:bodyPr>
          <a:lstStyle/>
          <a:p>
            <a:r>
              <a:rPr lang="en-US" altLang="zh-CN" dirty="0" smtClean="0">
                <a:solidFill>
                  <a:srgbClr val="157E9F"/>
                </a:solidFill>
                <a:latin typeface="微软雅黑" panose="020B0503020204020204" pitchFamily="34" charset="-122"/>
                <a:ea typeface="微软雅黑" panose="020B0503020204020204" pitchFamily="34" charset="-122"/>
              </a:rPr>
              <a:t>--- A wide range of answers from the stakeholders!</a:t>
            </a:r>
          </a:p>
          <a:p>
            <a:endParaRPr lang="en-US" altLang="zh-CN" sz="1600" dirty="0" smtClean="0">
              <a:solidFill>
                <a:srgbClr val="157E9F"/>
              </a:solidFill>
              <a:latin typeface="微软雅黑" panose="020B0503020204020204" pitchFamily="34" charset="-122"/>
              <a:ea typeface="微软雅黑" panose="020B0503020204020204" pitchFamily="34" charset="-122"/>
            </a:endParaRPr>
          </a:p>
          <a:p>
            <a:r>
              <a:rPr lang="en-US" altLang="zh-CN" sz="1600" dirty="0" smtClean="0">
                <a:solidFill>
                  <a:srgbClr val="157E9F"/>
                </a:solidFill>
                <a:latin typeface="微软雅黑" panose="020B0503020204020204" pitchFamily="34" charset="-122"/>
                <a:ea typeface="微软雅黑" panose="020B0503020204020204" pitchFamily="34" charset="-122"/>
              </a:rPr>
              <a:t>Need to collect richer information about customers’ goals and actual behaviors around exchanging documents.</a:t>
            </a:r>
            <a:endParaRPr lang="zh-CN" altLang="en-US" sz="1600" dirty="0">
              <a:solidFill>
                <a:srgbClr val="157E9F"/>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1672047" y="6400800"/>
            <a:ext cx="519954" cy="369332"/>
          </a:xfrm>
          <a:prstGeom prst="rect">
            <a:avLst/>
          </a:prstGeom>
          <a:noFill/>
        </p:spPr>
        <p:txBody>
          <a:bodyPr wrap="square" rtlCol="0">
            <a:spAutoFit/>
          </a:bodyPr>
          <a:lstStyle/>
          <a:p>
            <a:r>
              <a:rPr kumimoji="1" lang="en-US" altLang="zh-CN" dirty="0" smtClean="0"/>
              <a:t>3</a:t>
            </a:r>
            <a:endParaRPr kumimoji="1" lang="zh-CN" altLang="en-US" dirty="0"/>
          </a:p>
        </p:txBody>
      </p:sp>
    </p:spTree>
    <p:extLst>
      <p:ext uri="{BB962C8B-B14F-4D97-AF65-F5344CB8AC3E}">
        <p14:creationId xmlns:p14="http://schemas.microsoft.com/office/powerpoint/2010/main" val="4679028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6385594"/>
            <a:ext cx="12192000" cy="472406"/>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408756" y="806285"/>
            <a:ext cx="3141597" cy="523220"/>
          </a:xfrm>
          <a:prstGeom prst="rect">
            <a:avLst/>
          </a:prstGeom>
          <a:noFill/>
        </p:spPr>
        <p:txBody>
          <a:bodyPr wrap="square" rtlCol="0">
            <a:spAutoFit/>
          </a:bodyPr>
          <a:lstStyle/>
          <a:p>
            <a:pPr algn="ctr"/>
            <a:r>
              <a:rPr lang="en-US" altLang="zh-CN" sz="2800" b="1" dirty="0" smtClean="0">
                <a:solidFill>
                  <a:srgbClr val="157E9F"/>
                </a:solidFill>
                <a:latin typeface="微软雅黑" panose="020B0503020204020204" pitchFamily="34" charset="-122"/>
                <a:ea typeface="微软雅黑" panose="020B0503020204020204" pitchFamily="34" charset="-122"/>
              </a:rPr>
              <a:t>Personas</a:t>
            </a:r>
            <a:endParaRPr lang="zh-CN" altLang="en-US" sz="2800" b="1" dirty="0">
              <a:solidFill>
                <a:srgbClr val="157E9F"/>
              </a:solidFill>
              <a:latin typeface="微软雅黑" panose="020B0503020204020204" pitchFamily="34" charset="-122"/>
              <a:ea typeface="微软雅黑" panose="020B0503020204020204" pitchFamily="34" charset="-122"/>
            </a:endParaRPr>
          </a:p>
        </p:txBody>
      </p:sp>
      <p:sp>
        <p:nvSpPr>
          <p:cNvPr id="25" name="矩形 24"/>
          <p:cNvSpPr/>
          <p:nvPr/>
        </p:nvSpPr>
        <p:spPr>
          <a:xfrm>
            <a:off x="6397899" y="1776188"/>
            <a:ext cx="2618885" cy="516747"/>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Definition</a:t>
            </a:r>
            <a:endParaRPr lang="zh-CN" altLang="en-US" sz="2800" b="1" dirty="0"/>
          </a:p>
        </p:txBody>
      </p:sp>
      <p:sp>
        <p:nvSpPr>
          <p:cNvPr id="26" name="TextBox 18"/>
          <p:cNvSpPr txBox="1"/>
          <p:nvPr/>
        </p:nvSpPr>
        <p:spPr>
          <a:xfrm>
            <a:off x="6323610" y="2368441"/>
            <a:ext cx="5314818" cy="652486"/>
          </a:xfrm>
          <a:prstGeom prst="rect">
            <a:avLst/>
          </a:prstGeom>
          <a:noFill/>
        </p:spPr>
        <p:txBody>
          <a:bodyPr wrap="square" rtlCol="0">
            <a:spAutoFit/>
          </a:bodyPr>
          <a:lstStyle/>
          <a:p>
            <a:pPr>
              <a:lnSpc>
                <a:spcPct val="130000"/>
              </a:lnSpc>
            </a:pPr>
            <a:r>
              <a:rPr lang="en-US" altLang="zh-CN" sz="1400" dirty="0" smtClean="0">
                <a:solidFill>
                  <a:srgbClr val="157E9F"/>
                </a:solidFill>
                <a:latin typeface="微软雅黑" panose="020B0503020204020204" pitchFamily="34" charset="-122"/>
                <a:ea typeface="微软雅黑" panose="020B0503020204020204" pitchFamily="34" charset="-122"/>
                <a:cs typeface="Levenim MT" pitchFamily="2" charset="-79"/>
              </a:rPr>
              <a:t>Personas are composites </a:t>
            </a:r>
            <a:r>
              <a:rPr lang="en-US" altLang="zh-CN" sz="1400" dirty="0">
                <a:solidFill>
                  <a:srgbClr val="157E9F"/>
                </a:solidFill>
                <a:latin typeface="微软雅黑" panose="020B0503020204020204" pitchFamily="34" charset="-122"/>
                <a:ea typeface="微软雅黑" panose="020B0503020204020204" pitchFamily="34" charset="-122"/>
                <a:cs typeface="Levenim MT" pitchFamily="2" charset="-79"/>
              </a:rPr>
              <a:t>that represent significant patterns across groups of customers. </a:t>
            </a:r>
          </a:p>
        </p:txBody>
      </p:sp>
      <p:sp>
        <p:nvSpPr>
          <p:cNvPr id="27" name="矩形 26"/>
          <p:cNvSpPr/>
          <p:nvPr/>
        </p:nvSpPr>
        <p:spPr>
          <a:xfrm>
            <a:off x="6397900" y="3138595"/>
            <a:ext cx="2618884" cy="516747"/>
          </a:xfrm>
          <a:prstGeom prst="rect">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Characteristics</a:t>
            </a:r>
            <a:endParaRPr lang="zh-CN" altLang="en-US" sz="2800" b="1" dirty="0"/>
          </a:p>
        </p:txBody>
      </p:sp>
      <p:sp>
        <p:nvSpPr>
          <p:cNvPr id="28" name="TextBox 18"/>
          <p:cNvSpPr txBox="1"/>
          <p:nvPr/>
        </p:nvSpPr>
        <p:spPr>
          <a:xfrm>
            <a:off x="6323610" y="3727679"/>
            <a:ext cx="5314818" cy="652486"/>
          </a:xfrm>
          <a:prstGeom prst="rect">
            <a:avLst/>
          </a:prstGeom>
          <a:noFill/>
        </p:spPr>
        <p:txBody>
          <a:bodyPr wrap="square" rtlCol="0">
            <a:spAutoFit/>
          </a:bodyPr>
          <a:lstStyle/>
          <a:p>
            <a:pPr>
              <a:lnSpc>
                <a:spcPct val="130000"/>
              </a:lnSpc>
            </a:pPr>
            <a:r>
              <a:rPr lang="en-US" altLang="zh-CN" sz="1400" dirty="0" smtClean="0">
                <a:solidFill>
                  <a:srgbClr val="1BA0C9"/>
                </a:solidFill>
                <a:latin typeface="微软雅黑" panose="020B0503020204020204" pitchFamily="34" charset="-122"/>
                <a:ea typeface="微软雅黑" panose="020B0503020204020204" pitchFamily="34" charset="-122"/>
                <a:cs typeface="Levenim MT" pitchFamily="2" charset="-79"/>
              </a:rPr>
              <a:t>Personas actually </a:t>
            </a:r>
            <a:r>
              <a:rPr lang="en-US" altLang="zh-CN" sz="1400" dirty="0">
                <a:solidFill>
                  <a:srgbClr val="1BA0C9"/>
                </a:solidFill>
                <a:latin typeface="微软雅黑" panose="020B0503020204020204" pitchFamily="34" charset="-122"/>
                <a:ea typeface="微软雅黑" panose="020B0503020204020204" pitchFamily="34" charset="-122"/>
                <a:cs typeface="Levenim MT" pitchFamily="2" charset="-79"/>
              </a:rPr>
              <a:t>look like descriptions of real </a:t>
            </a:r>
            <a:r>
              <a:rPr lang="en-US" altLang="zh-CN" sz="1400" dirty="0" smtClean="0">
                <a:solidFill>
                  <a:srgbClr val="1BA0C9"/>
                </a:solidFill>
                <a:latin typeface="微软雅黑" panose="020B0503020204020204" pitchFamily="34" charset="-122"/>
                <a:ea typeface="微软雅黑" panose="020B0503020204020204" pitchFamily="34" charset="-122"/>
                <a:cs typeface="Levenim MT" pitchFamily="2" charset="-79"/>
              </a:rPr>
              <a:t>people, containing lots of information. </a:t>
            </a:r>
            <a:endParaRPr lang="en-US" altLang="zh-CN" sz="1400" dirty="0">
              <a:solidFill>
                <a:srgbClr val="1BA0C9"/>
              </a:solidFill>
              <a:latin typeface="微软雅黑" panose="020B0503020204020204" pitchFamily="34" charset="-122"/>
              <a:ea typeface="微软雅黑" panose="020B0503020204020204" pitchFamily="34" charset="-122"/>
              <a:cs typeface="Levenim MT" pitchFamily="2" charset="-79"/>
            </a:endParaRPr>
          </a:p>
        </p:txBody>
      </p:sp>
      <p:sp>
        <p:nvSpPr>
          <p:cNvPr id="29" name="矩形 28"/>
          <p:cNvSpPr/>
          <p:nvPr/>
        </p:nvSpPr>
        <p:spPr>
          <a:xfrm>
            <a:off x="6397900" y="4476523"/>
            <a:ext cx="2618884" cy="51674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Format</a:t>
            </a:r>
            <a:endParaRPr lang="zh-CN" altLang="en-US" sz="2800" b="1" dirty="0"/>
          </a:p>
        </p:txBody>
      </p:sp>
      <p:sp>
        <p:nvSpPr>
          <p:cNvPr id="30" name="TextBox 18"/>
          <p:cNvSpPr txBox="1"/>
          <p:nvPr/>
        </p:nvSpPr>
        <p:spPr>
          <a:xfrm>
            <a:off x="6323610" y="5086917"/>
            <a:ext cx="5314818" cy="932563"/>
          </a:xfrm>
          <a:prstGeom prst="rect">
            <a:avLst/>
          </a:prstGeom>
          <a:noFill/>
        </p:spPr>
        <p:txBody>
          <a:bodyPr wrap="square" rtlCol="0">
            <a:spAutoFit/>
          </a:bodyPr>
          <a:lstStyle/>
          <a:p>
            <a:pPr>
              <a:lnSpc>
                <a:spcPct val="130000"/>
              </a:lnSpc>
            </a:pPr>
            <a:r>
              <a:rPr lang="en-US" altLang="zh-CN" sz="1400" dirty="0" smtClean="0">
                <a:solidFill>
                  <a:srgbClr val="00B0F0"/>
                </a:solidFill>
                <a:latin typeface="微软雅黑" panose="020B0503020204020204" pitchFamily="34" charset="-122"/>
                <a:ea typeface="微软雅黑" panose="020B0503020204020204" pitchFamily="34" charset="-122"/>
                <a:cs typeface="Levenim MT" pitchFamily="2" charset="-79"/>
              </a:rPr>
              <a:t>Many personas </a:t>
            </a:r>
            <a:r>
              <a:rPr lang="en-US" altLang="zh-CN" sz="1400" dirty="0">
                <a:solidFill>
                  <a:srgbClr val="00B0F0"/>
                </a:solidFill>
                <a:latin typeface="微软雅黑" panose="020B0503020204020204" pitchFamily="34" charset="-122"/>
                <a:ea typeface="微软雅黑" panose="020B0503020204020204" pitchFamily="34" charset="-122"/>
                <a:cs typeface="Levenim MT" pitchFamily="2" charset="-79"/>
              </a:rPr>
              <a:t>include a name, a photo, a few high-level goals, a representative quote or two, a story that describes the person, and a few short lists with additional </a:t>
            </a:r>
            <a:r>
              <a:rPr lang="en-US" altLang="zh-CN" sz="1400" dirty="0" smtClean="0">
                <a:solidFill>
                  <a:srgbClr val="00B0F0"/>
                </a:solidFill>
                <a:latin typeface="微软雅黑" panose="020B0503020204020204" pitchFamily="34" charset="-122"/>
                <a:ea typeface="微软雅黑" panose="020B0503020204020204" pitchFamily="34" charset="-122"/>
                <a:cs typeface="Levenim MT" pitchFamily="2" charset="-79"/>
              </a:rPr>
              <a:t>facts. </a:t>
            </a:r>
            <a:endParaRPr lang="en-US" altLang="zh-CN" sz="1400" dirty="0">
              <a:solidFill>
                <a:srgbClr val="00B0F0"/>
              </a:solidFill>
              <a:latin typeface="微软雅黑" panose="020B0503020204020204" pitchFamily="34" charset="-122"/>
              <a:ea typeface="微软雅黑" panose="020B0503020204020204" pitchFamily="34" charset="-122"/>
              <a:cs typeface="Levenim MT" pitchFamily="2" charset="-79"/>
            </a:endParaRPr>
          </a:p>
        </p:txBody>
      </p:sp>
      <p:pic>
        <p:nvPicPr>
          <p:cNvPr id="6" name="图片 5"/>
          <p:cNvPicPr>
            <a:picLocks noChangeAspect="1"/>
          </p:cNvPicPr>
          <p:nvPr/>
        </p:nvPicPr>
        <p:blipFill>
          <a:blip r:embed="rId2"/>
          <a:stretch>
            <a:fillRect/>
          </a:stretch>
        </p:blipFill>
        <p:spPr>
          <a:xfrm>
            <a:off x="562347" y="1787973"/>
            <a:ext cx="5560547" cy="3762637"/>
          </a:xfrm>
          <a:prstGeom prst="rect">
            <a:avLst/>
          </a:prstGeom>
        </p:spPr>
      </p:pic>
      <p:sp>
        <p:nvSpPr>
          <p:cNvPr id="20" name="文本框 19"/>
          <p:cNvSpPr txBox="1"/>
          <p:nvPr/>
        </p:nvSpPr>
        <p:spPr>
          <a:xfrm>
            <a:off x="11672047" y="6400800"/>
            <a:ext cx="519954" cy="369332"/>
          </a:xfrm>
          <a:prstGeom prst="rect">
            <a:avLst/>
          </a:prstGeom>
          <a:noFill/>
        </p:spPr>
        <p:txBody>
          <a:bodyPr wrap="square" rtlCol="0">
            <a:spAutoFit/>
          </a:bodyPr>
          <a:lstStyle/>
          <a:p>
            <a:r>
              <a:rPr kumimoji="1" lang="en-US" altLang="zh-CN" dirty="0"/>
              <a:t>4</a:t>
            </a:r>
            <a:endParaRPr kumimoji="1" lang="zh-CN" altLang="en-US" dirty="0"/>
          </a:p>
        </p:txBody>
      </p:sp>
    </p:spTree>
    <p:extLst>
      <p:ext uri="{BB962C8B-B14F-4D97-AF65-F5344CB8AC3E}">
        <p14:creationId xmlns:p14="http://schemas.microsoft.com/office/powerpoint/2010/main" val="65299884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p:cNvSpPr>
            <a:spLocks/>
          </p:cNvSpPr>
          <p:nvPr/>
        </p:nvSpPr>
        <p:spPr bwMode="auto">
          <a:xfrm>
            <a:off x="-44807" y="3599425"/>
            <a:ext cx="12236807" cy="3258575"/>
          </a:xfrm>
          <a:custGeom>
            <a:avLst/>
            <a:gdLst/>
            <a:ahLst/>
            <a:cxnLst>
              <a:cxn ang="0">
                <a:pos x="8" y="1016"/>
              </a:cxn>
              <a:cxn ang="0">
                <a:pos x="202" y="972"/>
              </a:cxn>
              <a:cxn ang="0">
                <a:pos x="310" y="876"/>
              </a:cxn>
              <a:cxn ang="0">
                <a:pos x="454" y="1052"/>
              </a:cxn>
              <a:cxn ang="0">
                <a:pos x="558" y="1106"/>
              </a:cxn>
              <a:cxn ang="0">
                <a:pos x="630" y="1242"/>
              </a:cxn>
              <a:cxn ang="0">
                <a:pos x="606" y="604"/>
              </a:cxn>
              <a:cxn ang="0">
                <a:pos x="650" y="410"/>
              </a:cxn>
              <a:cxn ang="0">
                <a:pos x="682" y="374"/>
              </a:cxn>
              <a:cxn ang="0">
                <a:pos x="742" y="590"/>
              </a:cxn>
              <a:cxn ang="0">
                <a:pos x="716" y="1002"/>
              </a:cxn>
              <a:cxn ang="0">
                <a:pos x="742" y="960"/>
              </a:cxn>
              <a:cxn ang="0">
                <a:pos x="820" y="964"/>
              </a:cxn>
              <a:cxn ang="0">
                <a:pos x="960" y="1084"/>
              </a:cxn>
              <a:cxn ang="0">
                <a:pos x="1076" y="1048"/>
              </a:cxn>
              <a:cxn ang="0">
                <a:pos x="1148" y="772"/>
              </a:cxn>
              <a:cxn ang="0">
                <a:pos x="1218" y="870"/>
              </a:cxn>
              <a:cxn ang="0">
                <a:pos x="1334" y="932"/>
              </a:cxn>
              <a:cxn ang="0">
                <a:pos x="1490" y="970"/>
              </a:cxn>
              <a:cxn ang="0">
                <a:pos x="1534" y="1074"/>
              </a:cxn>
              <a:cxn ang="0">
                <a:pos x="1628" y="856"/>
              </a:cxn>
              <a:cxn ang="0">
                <a:pos x="1738" y="624"/>
              </a:cxn>
              <a:cxn ang="0">
                <a:pos x="1844" y="586"/>
              </a:cxn>
              <a:cxn ang="0">
                <a:pos x="1862" y="1038"/>
              </a:cxn>
              <a:cxn ang="0">
                <a:pos x="2130" y="782"/>
              </a:cxn>
              <a:cxn ang="0">
                <a:pos x="2246" y="960"/>
              </a:cxn>
              <a:cxn ang="0">
                <a:pos x="2258" y="1042"/>
              </a:cxn>
              <a:cxn ang="0">
                <a:pos x="2356" y="750"/>
              </a:cxn>
              <a:cxn ang="0">
                <a:pos x="2478" y="984"/>
              </a:cxn>
              <a:cxn ang="0">
                <a:pos x="2556" y="1194"/>
              </a:cxn>
              <a:cxn ang="0">
                <a:pos x="2594" y="1022"/>
              </a:cxn>
              <a:cxn ang="0">
                <a:pos x="2638" y="676"/>
              </a:cxn>
              <a:cxn ang="0">
                <a:pos x="2832" y="686"/>
              </a:cxn>
              <a:cxn ang="0">
                <a:pos x="2978" y="1002"/>
              </a:cxn>
              <a:cxn ang="0">
                <a:pos x="3050" y="442"/>
              </a:cxn>
              <a:cxn ang="0">
                <a:pos x="3156" y="618"/>
              </a:cxn>
              <a:cxn ang="0">
                <a:pos x="3298" y="1008"/>
              </a:cxn>
              <a:cxn ang="0">
                <a:pos x="3400" y="1096"/>
              </a:cxn>
              <a:cxn ang="0">
                <a:pos x="3484" y="1214"/>
              </a:cxn>
              <a:cxn ang="0">
                <a:pos x="3586" y="838"/>
              </a:cxn>
              <a:cxn ang="0">
                <a:pos x="3790" y="952"/>
              </a:cxn>
              <a:cxn ang="0">
                <a:pos x="3816" y="842"/>
              </a:cxn>
              <a:cxn ang="0">
                <a:pos x="4060" y="892"/>
              </a:cxn>
              <a:cxn ang="0">
                <a:pos x="4178" y="974"/>
              </a:cxn>
              <a:cxn ang="0">
                <a:pos x="4370" y="744"/>
              </a:cxn>
              <a:cxn ang="0">
                <a:pos x="4402" y="1102"/>
              </a:cxn>
              <a:cxn ang="0">
                <a:pos x="4504" y="1120"/>
              </a:cxn>
              <a:cxn ang="0">
                <a:pos x="4542" y="964"/>
              </a:cxn>
              <a:cxn ang="0">
                <a:pos x="4574" y="600"/>
              </a:cxn>
              <a:cxn ang="0">
                <a:pos x="4766" y="948"/>
              </a:cxn>
              <a:cxn ang="0">
                <a:pos x="4978" y="1010"/>
              </a:cxn>
              <a:cxn ang="0">
                <a:pos x="5046" y="1016"/>
              </a:cxn>
              <a:cxn ang="0">
                <a:pos x="5122" y="1172"/>
              </a:cxn>
              <a:cxn ang="0">
                <a:pos x="5106" y="1158"/>
              </a:cxn>
              <a:cxn ang="0">
                <a:pos x="5146" y="804"/>
              </a:cxn>
              <a:cxn ang="0">
                <a:pos x="5244" y="1056"/>
              </a:cxn>
              <a:cxn ang="0">
                <a:pos x="5350" y="1102"/>
              </a:cxn>
              <a:cxn ang="0">
                <a:pos x="5482" y="1148"/>
              </a:cxn>
              <a:cxn ang="0">
                <a:pos x="5550" y="1006"/>
              </a:cxn>
              <a:cxn ang="0">
                <a:pos x="5700" y="930"/>
              </a:cxn>
              <a:cxn ang="0">
                <a:pos x="30" y="1520"/>
              </a:cxn>
            </a:cxnLst>
            <a:rect l="0" t="0" r="r" b="b"/>
            <a:pathLst>
              <a:path w="5708" h="1520">
                <a:moveTo>
                  <a:pt x="30" y="1520"/>
                </a:moveTo>
                <a:lnTo>
                  <a:pt x="30" y="1520"/>
                </a:lnTo>
                <a:lnTo>
                  <a:pt x="16" y="1518"/>
                </a:lnTo>
                <a:lnTo>
                  <a:pt x="10" y="1516"/>
                </a:lnTo>
                <a:lnTo>
                  <a:pt x="6" y="1514"/>
                </a:lnTo>
                <a:lnTo>
                  <a:pt x="4" y="1508"/>
                </a:lnTo>
                <a:lnTo>
                  <a:pt x="2" y="1502"/>
                </a:lnTo>
                <a:lnTo>
                  <a:pt x="0" y="1488"/>
                </a:lnTo>
                <a:lnTo>
                  <a:pt x="0" y="1488"/>
                </a:lnTo>
                <a:lnTo>
                  <a:pt x="2" y="1298"/>
                </a:lnTo>
                <a:lnTo>
                  <a:pt x="2" y="1110"/>
                </a:lnTo>
                <a:lnTo>
                  <a:pt x="2" y="1110"/>
                </a:lnTo>
                <a:lnTo>
                  <a:pt x="4" y="1092"/>
                </a:lnTo>
                <a:lnTo>
                  <a:pt x="4" y="1072"/>
                </a:lnTo>
                <a:lnTo>
                  <a:pt x="4" y="1034"/>
                </a:lnTo>
                <a:lnTo>
                  <a:pt x="4" y="1034"/>
                </a:lnTo>
                <a:lnTo>
                  <a:pt x="4" y="1020"/>
                </a:lnTo>
                <a:lnTo>
                  <a:pt x="8" y="1016"/>
                </a:lnTo>
                <a:lnTo>
                  <a:pt x="10" y="1014"/>
                </a:lnTo>
                <a:lnTo>
                  <a:pt x="14" y="1012"/>
                </a:lnTo>
                <a:lnTo>
                  <a:pt x="14" y="1012"/>
                </a:lnTo>
                <a:lnTo>
                  <a:pt x="38" y="1008"/>
                </a:lnTo>
                <a:lnTo>
                  <a:pt x="64" y="1004"/>
                </a:lnTo>
                <a:lnTo>
                  <a:pt x="94" y="1004"/>
                </a:lnTo>
                <a:lnTo>
                  <a:pt x="122" y="1006"/>
                </a:lnTo>
                <a:lnTo>
                  <a:pt x="150" y="1008"/>
                </a:lnTo>
                <a:lnTo>
                  <a:pt x="174" y="1012"/>
                </a:lnTo>
                <a:lnTo>
                  <a:pt x="192" y="1018"/>
                </a:lnTo>
                <a:lnTo>
                  <a:pt x="200" y="1020"/>
                </a:lnTo>
                <a:lnTo>
                  <a:pt x="204" y="1024"/>
                </a:lnTo>
                <a:lnTo>
                  <a:pt x="204" y="1024"/>
                </a:lnTo>
                <a:lnTo>
                  <a:pt x="204" y="1016"/>
                </a:lnTo>
                <a:lnTo>
                  <a:pt x="204" y="1006"/>
                </a:lnTo>
                <a:lnTo>
                  <a:pt x="202" y="990"/>
                </a:lnTo>
                <a:lnTo>
                  <a:pt x="202" y="980"/>
                </a:lnTo>
                <a:lnTo>
                  <a:pt x="202" y="972"/>
                </a:lnTo>
                <a:lnTo>
                  <a:pt x="206" y="964"/>
                </a:lnTo>
                <a:lnTo>
                  <a:pt x="214" y="956"/>
                </a:lnTo>
                <a:lnTo>
                  <a:pt x="214" y="956"/>
                </a:lnTo>
                <a:lnTo>
                  <a:pt x="234" y="956"/>
                </a:lnTo>
                <a:lnTo>
                  <a:pt x="254" y="956"/>
                </a:lnTo>
                <a:lnTo>
                  <a:pt x="274" y="956"/>
                </a:lnTo>
                <a:lnTo>
                  <a:pt x="296" y="952"/>
                </a:lnTo>
                <a:lnTo>
                  <a:pt x="296" y="952"/>
                </a:lnTo>
                <a:lnTo>
                  <a:pt x="300" y="946"/>
                </a:lnTo>
                <a:lnTo>
                  <a:pt x="300" y="946"/>
                </a:lnTo>
                <a:lnTo>
                  <a:pt x="302" y="938"/>
                </a:lnTo>
                <a:lnTo>
                  <a:pt x="302" y="930"/>
                </a:lnTo>
                <a:lnTo>
                  <a:pt x="302" y="914"/>
                </a:lnTo>
                <a:lnTo>
                  <a:pt x="304" y="900"/>
                </a:lnTo>
                <a:lnTo>
                  <a:pt x="306" y="892"/>
                </a:lnTo>
                <a:lnTo>
                  <a:pt x="310" y="886"/>
                </a:lnTo>
                <a:lnTo>
                  <a:pt x="310" y="886"/>
                </a:lnTo>
                <a:lnTo>
                  <a:pt x="310" y="876"/>
                </a:lnTo>
                <a:lnTo>
                  <a:pt x="310" y="876"/>
                </a:lnTo>
                <a:lnTo>
                  <a:pt x="328" y="874"/>
                </a:lnTo>
                <a:lnTo>
                  <a:pt x="344" y="872"/>
                </a:lnTo>
                <a:lnTo>
                  <a:pt x="376" y="864"/>
                </a:lnTo>
                <a:lnTo>
                  <a:pt x="392" y="862"/>
                </a:lnTo>
                <a:lnTo>
                  <a:pt x="408" y="860"/>
                </a:lnTo>
                <a:lnTo>
                  <a:pt x="424" y="862"/>
                </a:lnTo>
                <a:lnTo>
                  <a:pt x="440" y="864"/>
                </a:lnTo>
                <a:lnTo>
                  <a:pt x="440" y="864"/>
                </a:lnTo>
                <a:lnTo>
                  <a:pt x="446" y="868"/>
                </a:lnTo>
                <a:lnTo>
                  <a:pt x="448" y="872"/>
                </a:lnTo>
                <a:lnTo>
                  <a:pt x="452" y="882"/>
                </a:lnTo>
                <a:lnTo>
                  <a:pt x="454" y="892"/>
                </a:lnTo>
                <a:lnTo>
                  <a:pt x="454" y="902"/>
                </a:lnTo>
                <a:lnTo>
                  <a:pt x="454" y="902"/>
                </a:lnTo>
                <a:lnTo>
                  <a:pt x="454" y="1044"/>
                </a:lnTo>
                <a:lnTo>
                  <a:pt x="454" y="1044"/>
                </a:lnTo>
                <a:lnTo>
                  <a:pt x="454" y="1052"/>
                </a:lnTo>
                <a:lnTo>
                  <a:pt x="456" y="1058"/>
                </a:lnTo>
                <a:lnTo>
                  <a:pt x="456" y="1058"/>
                </a:lnTo>
                <a:lnTo>
                  <a:pt x="462" y="1060"/>
                </a:lnTo>
                <a:lnTo>
                  <a:pt x="468" y="1062"/>
                </a:lnTo>
                <a:lnTo>
                  <a:pt x="482" y="1064"/>
                </a:lnTo>
                <a:lnTo>
                  <a:pt x="508" y="1062"/>
                </a:lnTo>
                <a:lnTo>
                  <a:pt x="508" y="1062"/>
                </a:lnTo>
                <a:lnTo>
                  <a:pt x="520" y="1064"/>
                </a:lnTo>
                <a:lnTo>
                  <a:pt x="532" y="1068"/>
                </a:lnTo>
                <a:lnTo>
                  <a:pt x="536" y="1070"/>
                </a:lnTo>
                <a:lnTo>
                  <a:pt x="538" y="1076"/>
                </a:lnTo>
                <a:lnTo>
                  <a:pt x="542" y="1082"/>
                </a:lnTo>
                <a:lnTo>
                  <a:pt x="542" y="1088"/>
                </a:lnTo>
                <a:lnTo>
                  <a:pt x="542" y="1088"/>
                </a:lnTo>
                <a:lnTo>
                  <a:pt x="544" y="1094"/>
                </a:lnTo>
                <a:lnTo>
                  <a:pt x="546" y="1098"/>
                </a:lnTo>
                <a:lnTo>
                  <a:pt x="550" y="1104"/>
                </a:lnTo>
                <a:lnTo>
                  <a:pt x="558" y="1106"/>
                </a:lnTo>
                <a:lnTo>
                  <a:pt x="568" y="1108"/>
                </a:lnTo>
                <a:lnTo>
                  <a:pt x="568" y="1108"/>
                </a:lnTo>
                <a:lnTo>
                  <a:pt x="588" y="1110"/>
                </a:lnTo>
                <a:lnTo>
                  <a:pt x="596" y="1112"/>
                </a:lnTo>
                <a:lnTo>
                  <a:pt x="600" y="1116"/>
                </a:lnTo>
                <a:lnTo>
                  <a:pt x="604" y="1120"/>
                </a:lnTo>
                <a:lnTo>
                  <a:pt x="606" y="1128"/>
                </a:lnTo>
                <a:lnTo>
                  <a:pt x="608" y="1148"/>
                </a:lnTo>
                <a:lnTo>
                  <a:pt x="608" y="1148"/>
                </a:lnTo>
                <a:lnTo>
                  <a:pt x="610" y="1184"/>
                </a:lnTo>
                <a:lnTo>
                  <a:pt x="610" y="1222"/>
                </a:lnTo>
                <a:lnTo>
                  <a:pt x="610" y="1222"/>
                </a:lnTo>
                <a:lnTo>
                  <a:pt x="610" y="1230"/>
                </a:lnTo>
                <a:lnTo>
                  <a:pt x="612" y="1238"/>
                </a:lnTo>
                <a:lnTo>
                  <a:pt x="618" y="1242"/>
                </a:lnTo>
                <a:lnTo>
                  <a:pt x="626" y="1242"/>
                </a:lnTo>
                <a:lnTo>
                  <a:pt x="626" y="1242"/>
                </a:lnTo>
                <a:lnTo>
                  <a:pt x="630" y="1242"/>
                </a:lnTo>
                <a:lnTo>
                  <a:pt x="630" y="1240"/>
                </a:lnTo>
                <a:lnTo>
                  <a:pt x="626" y="1238"/>
                </a:lnTo>
                <a:lnTo>
                  <a:pt x="626" y="1236"/>
                </a:lnTo>
                <a:lnTo>
                  <a:pt x="626" y="1236"/>
                </a:lnTo>
                <a:lnTo>
                  <a:pt x="632" y="1160"/>
                </a:lnTo>
                <a:lnTo>
                  <a:pt x="632" y="1086"/>
                </a:lnTo>
                <a:lnTo>
                  <a:pt x="632" y="1012"/>
                </a:lnTo>
                <a:lnTo>
                  <a:pt x="634" y="938"/>
                </a:lnTo>
                <a:lnTo>
                  <a:pt x="634" y="938"/>
                </a:lnTo>
                <a:lnTo>
                  <a:pt x="638" y="836"/>
                </a:lnTo>
                <a:lnTo>
                  <a:pt x="638" y="786"/>
                </a:lnTo>
                <a:lnTo>
                  <a:pt x="638" y="734"/>
                </a:lnTo>
                <a:lnTo>
                  <a:pt x="638" y="734"/>
                </a:lnTo>
                <a:lnTo>
                  <a:pt x="634" y="702"/>
                </a:lnTo>
                <a:lnTo>
                  <a:pt x="628" y="668"/>
                </a:lnTo>
                <a:lnTo>
                  <a:pt x="618" y="636"/>
                </a:lnTo>
                <a:lnTo>
                  <a:pt x="606" y="604"/>
                </a:lnTo>
                <a:lnTo>
                  <a:pt x="606" y="604"/>
                </a:lnTo>
                <a:lnTo>
                  <a:pt x="596" y="584"/>
                </a:lnTo>
                <a:lnTo>
                  <a:pt x="592" y="574"/>
                </a:lnTo>
                <a:lnTo>
                  <a:pt x="590" y="562"/>
                </a:lnTo>
                <a:lnTo>
                  <a:pt x="590" y="562"/>
                </a:lnTo>
                <a:lnTo>
                  <a:pt x="590" y="550"/>
                </a:lnTo>
                <a:lnTo>
                  <a:pt x="590" y="544"/>
                </a:lnTo>
                <a:lnTo>
                  <a:pt x="594" y="538"/>
                </a:lnTo>
                <a:lnTo>
                  <a:pt x="594" y="538"/>
                </a:lnTo>
                <a:lnTo>
                  <a:pt x="604" y="528"/>
                </a:lnTo>
                <a:lnTo>
                  <a:pt x="612" y="518"/>
                </a:lnTo>
                <a:lnTo>
                  <a:pt x="624" y="494"/>
                </a:lnTo>
                <a:lnTo>
                  <a:pt x="634" y="470"/>
                </a:lnTo>
                <a:lnTo>
                  <a:pt x="644" y="446"/>
                </a:lnTo>
                <a:lnTo>
                  <a:pt x="644" y="446"/>
                </a:lnTo>
                <a:lnTo>
                  <a:pt x="648" y="438"/>
                </a:lnTo>
                <a:lnTo>
                  <a:pt x="650" y="428"/>
                </a:lnTo>
                <a:lnTo>
                  <a:pt x="650" y="410"/>
                </a:lnTo>
                <a:lnTo>
                  <a:pt x="650" y="410"/>
                </a:lnTo>
                <a:lnTo>
                  <a:pt x="650" y="240"/>
                </a:lnTo>
                <a:lnTo>
                  <a:pt x="650" y="240"/>
                </a:lnTo>
                <a:lnTo>
                  <a:pt x="650" y="222"/>
                </a:lnTo>
                <a:lnTo>
                  <a:pt x="652" y="214"/>
                </a:lnTo>
                <a:lnTo>
                  <a:pt x="658" y="206"/>
                </a:lnTo>
                <a:lnTo>
                  <a:pt x="658" y="206"/>
                </a:lnTo>
                <a:lnTo>
                  <a:pt x="654" y="192"/>
                </a:lnTo>
                <a:lnTo>
                  <a:pt x="656" y="180"/>
                </a:lnTo>
                <a:lnTo>
                  <a:pt x="658" y="166"/>
                </a:lnTo>
                <a:lnTo>
                  <a:pt x="658" y="154"/>
                </a:lnTo>
                <a:lnTo>
                  <a:pt x="658" y="154"/>
                </a:lnTo>
                <a:lnTo>
                  <a:pt x="658" y="76"/>
                </a:lnTo>
                <a:lnTo>
                  <a:pt x="658" y="0"/>
                </a:lnTo>
                <a:lnTo>
                  <a:pt x="658" y="0"/>
                </a:lnTo>
                <a:lnTo>
                  <a:pt x="668" y="0"/>
                </a:lnTo>
                <a:lnTo>
                  <a:pt x="668" y="0"/>
                </a:lnTo>
                <a:lnTo>
                  <a:pt x="682" y="374"/>
                </a:lnTo>
                <a:lnTo>
                  <a:pt x="682" y="374"/>
                </a:lnTo>
                <a:lnTo>
                  <a:pt x="684" y="396"/>
                </a:lnTo>
                <a:lnTo>
                  <a:pt x="688" y="416"/>
                </a:lnTo>
                <a:lnTo>
                  <a:pt x="694" y="436"/>
                </a:lnTo>
                <a:lnTo>
                  <a:pt x="702" y="456"/>
                </a:lnTo>
                <a:lnTo>
                  <a:pt x="710" y="474"/>
                </a:lnTo>
                <a:lnTo>
                  <a:pt x="722" y="492"/>
                </a:lnTo>
                <a:lnTo>
                  <a:pt x="734" y="510"/>
                </a:lnTo>
                <a:lnTo>
                  <a:pt x="748" y="526"/>
                </a:lnTo>
                <a:lnTo>
                  <a:pt x="748" y="526"/>
                </a:lnTo>
                <a:lnTo>
                  <a:pt x="752" y="532"/>
                </a:lnTo>
                <a:lnTo>
                  <a:pt x="756" y="540"/>
                </a:lnTo>
                <a:lnTo>
                  <a:pt x="758" y="548"/>
                </a:lnTo>
                <a:lnTo>
                  <a:pt x="758" y="556"/>
                </a:lnTo>
                <a:lnTo>
                  <a:pt x="756" y="564"/>
                </a:lnTo>
                <a:lnTo>
                  <a:pt x="752" y="572"/>
                </a:lnTo>
                <a:lnTo>
                  <a:pt x="748" y="582"/>
                </a:lnTo>
                <a:lnTo>
                  <a:pt x="742" y="590"/>
                </a:lnTo>
                <a:lnTo>
                  <a:pt x="742" y="590"/>
                </a:lnTo>
                <a:lnTo>
                  <a:pt x="732" y="600"/>
                </a:lnTo>
                <a:lnTo>
                  <a:pt x="728" y="612"/>
                </a:lnTo>
                <a:lnTo>
                  <a:pt x="720" y="638"/>
                </a:lnTo>
                <a:lnTo>
                  <a:pt x="720" y="638"/>
                </a:lnTo>
                <a:lnTo>
                  <a:pt x="716" y="658"/>
                </a:lnTo>
                <a:lnTo>
                  <a:pt x="712" y="678"/>
                </a:lnTo>
                <a:lnTo>
                  <a:pt x="708" y="716"/>
                </a:lnTo>
                <a:lnTo>
                  <a:pt x="708" y="754"/>
                </a:lnTo>
                <a:lnTo>
                  <a:pt x="710" y="792"/>
                </a:lnTo>
                <a:lnTo>
                  <a:pt x="716" y="870"/>
                </a:lnTo>
                <a:lnTo>
                  <a:pt x="718" y="908"/>
                </a:lnTo>
                <a:lnTo>
                  <a:pt x="716" y="948"/>
                </a:lnTo>
                <a:lnTo>
                  <a:pt x="716" y="948"/>
                </a:lnTo>
                <a:lnTo>
                  <a:pt x="716" y="964"/>
                </a:lnTo>
                <a:lnTo>
                  <a:pt x="714" y="980"/>
                </a:lnTo>
                <a:lnTo>
                  <a:pt x="714" y="980"/>
                </a:lnTo>
                <a:lnTo>
                  <a:pt x="714" y="992"/>
                </a:lnTo>
                <a:lnTo>
                  <a:pt x="716" y="1002"/>
                </a:lnTo>
                <a:lnTo>
                  <a:pt x="718" y="1022"/>
                </a:lnTo>
                <a:lnTo>
                  <a:pt x="718" y="1022"/>
                </a:lnTo>
                <a:lnTo>
                  <a:pt x="718" y="1026"/>
                </a:lnTo>
                <a:lnTo>
                  <a:pt x="720" y="1028"/>
                </a:lnTo>
                <a:lnTo>
                  <a:pt x="722" y="1028"/>
                </a:lnTo>
                <a:lnTo>
                  <a:pt x="720" y="1028"/>
                </a:lnTo>
                <a:lnTo>
                  <a:pt x="720" y="1028"/>
                </a:lnTo>
                <a:lnTo>
                  <a:pt x="720" y="1028"/>
                </a:lnTo>
                <a:lnTo>
                  <a:pt x="718" y="1026"/>
                </a:lnTo>
                <a:lnTo>
                  <a:pt x="718" y="1026"/>
                </a:lnTo>
                <a:lnTo>
                  <a:pt x="714" y="1002"/>
                </a:lnTo>
                <a:lnTo>
                  <a:pt x="714" y="990"/>
                </a:lnTo>
                <a:lnTo>
                  <a:pt x="716" y="978"/>
                </a:lnTo>
                <a:lnTo>
                  <a:pt x="716" y="978"/>
                </a:lnTo>
                <a:lnTo>
                  <a:pt x="720" y="970"/>
                </a:lnTo>
                <a:lnTo>
                  <a:pt x="726" y="966"/>
                </a:lnTo>
                <a:lnTo>
                  <a:pt x="742" y="960"/>
                </a:lnTo>
                <a:lnTo>
                  <a:pt x="742" y="960"/>
                </a:lnTo>
                <a:lnTo>
                  <a:pt x="748" y="956"/>
                </a:lnTo>
                <a:lnTo>
                  <a:pt x="750" y="954"/>
                </a:lnTo>
                <a:lnTo>
                  <a:pt x="752" y="950"/>
                </a:lnTo>
                <a:lnTo>
                  <a:pt x="752" y="950"/>
                </a:lnTo>
                <a:lnTo>
                  <a:pt x="752" y="942"/>
                </a:lnTo>
                <a:lnTo>
                  <a:pt x="752" y="942"/>
                </a:lnTo>
                <a:lnTo>
                  <a:pt x="754" y="930"/>
                </a:lnTo>
                <a:lnTo>
                  <a:pt x="758" y="922"/>
                </a:lnTo>
                <a:lnTo>
                  <a:pt x="764" y="916"/>
                </a:lnTo>
                <a:lnTo>
                  <a:pt x="770" y="912"/>
                </a:lnTo>
                <a:lnTo>
                  <a:pt x="776" y="912"/>
                </a:lnTo>
                <a:lnTo>
                  <a:pt x="784" y="914"/>
                </a:lnTo>
                <a:lnTo>
                  <a:pt x="794" y="918"/>
                </a:lnTo>
                <a:lnTo>
                  <a:pt x="804" y="926"/>
                </a:lnTo>
                <a:lnTo>
                  <a:pt x="804" y="926"/>
                </a:lnTo>
                <a:lnTo>
                  <a:pt x="804" y="958"/>
                </a:lnTo>
                <a:lnTo>
                  <a:pt x="804" y="958"/>
                </a:lnTo>
                <a:lnTo>
                  <a:pt x="820" y="964"/>
                </a:lnTo>
                <a:lnTo>
                  <a:pt x="836" y="966"/>
                </a:lnTo>
                <a:lnTo>
                  <a:pt x="852" y="966"/>
                </a:lnTo>
                <a:lnTo>
                  <a:pt x="870" y="964"/>
                </a:lnTo>
                <a:lnTo>
                  <a:pt x="870" y="964"/>
                </a:lnTo>
                <a:lnTo>
                  <a:pt x="898" y="962"/>
                </a:lnTo>
                <a:lnTo>
                  <a:pt x="928" y="962"/>
                </a:lnTo>
                <a:lnTo>
                  <a:pt x="928" y="962"/>
                </a:lnTo>
                <a:lnTo>
                  <a:pt x="940" y="964"/>
                </a:lnTo>
                <a:lnTo>
                  <a:pt x="946" y="966"/>
                </a:lnTo>
                <a:lnTo>
                  <a:pt x="950" y="970"/>
                </a:lnTo>
                <a:lnTo>
                  <a:pt x="954" y="974"/>
                </a:lnTo>
                <a:lnTo>
                  <a:pt x="956" y="980"/>
                </a:lnTo>
                <a:lnTo>
                  <a:pt x="958" y="992"/>
                </a:lnTo>
                <a:lnTo>
                  <a:pt x="958" y="992"/>
                </a:lnTo>
                <a:lnTo>
                  <a:pt x="958" y="1054"/>
                </a:lnTo>
                <a:lnTo>
                  <a:pt x="958" y="1054"/>
                </a:lnTo>
                <a:lnTo>
                  <a:pt x="960" y="1078"/>
                </a:lnTo>
                <a:lnTo>
                  <a:pt x="960" y="1084"/>
                </a:lnTo>
                <a:lnTo>
                  <a:pt x="964" y="1090"/>
                </a:lnTo>
                <a:lnTo>
                  <a:pt x="968" y="1092"/>
                </a:lnTo>
                <a:lnTo>
                  <a:pt x="976" y="1094"/>
                </a:lnTo>
                <a:lnTo>
                  <a:pt x="998" y="1096"/>
                </a:lnTo>
                <a:lnTo>
                  <a:pt x="998" y="1096"/>
                </a:lnTo>
                <a:lnTo>
                  <a:pt x="1006" y="1096"/>
                </a:lnTo>
                <a:lnTo>
                  <a:pt x="1006" y="1096"/>
                </a:lnTo>
                <a:lnTo>
                  <a:pt x="1022" y="1096"/>
                </a:lnTo>
                <a:lnTo>
                  <a:pt x="1040" y="1098"/>
                </a:lnTo>
                <a:lnTo>
                  <a:pt x="1054" y="1096"/>
                </a:lnTo>
                <a:lnTo>
                  <a:pt x="1062" y="1094"/>
                </a:lnTo>
                <a:lnTo>
                  <a:pt x="1068" y="1090"/>
                </a:lnTo>
                <a:lnTo>
                  <a:pt x="1068" y="1090"/>
                </a:lnTo>
                <a:lnTo>
                  <a:pt x="1074" y="1084"/>
                </a:lnTo>
                <a:lnTo>
                  <a:pt x="1076" y="1078"/>
                </a:lnTo>
                <a:lnTo>
                  <a:pt x="1078" y="1072"/>
                </a:lnTo>
                <a:lnTo>
                  <a:pt x="1078" y="1064"/>
                </a:lnTo>
                <a:lnTo>
                  <a:pt x="1076" y="1048"/>
                </a:lnTo>
                <a:lnTo>
                  <a:pt x="1076" y="1032"/>
                </a:lnTo>
                <a:lnTo>
                  <a:pt x="1076" y="1032"/>
                </a:lnTo>
                <a:lnTo>
                  <a:pt x="1080" y="1020"/>
                </a:lnTo>
                <a:lnTo>
                  <a:pt x="1082" y="1014"/>
                </a:lnTo>
                <a:lnTo>
                  <a:pt x="1086" y="1010"/>
                </a:lnTo>
                <a:lnTo>
                  <a:pt x="1086" y="1010"/>
                </a:lnTo>
                <a:lnTo>
                  <a:pt x="1088" y="1006"/>
                </a:lnTo>
                <a:lnTo>
                  <a:pt x="1094" y="1006"/>
                </a:lnTo>
                <a:lnTo>
                  <a:pt x="1094" y="1006"/>
                </a:lnTo>
                <a:lnTo>
                  <a:pt x="1100" y="1004"/>
                </a:lnTo>
                <a:lnTo>
                  <a:pt x="1108" y="1006"/>
                </a:lnTo>
                <a:lnTo>
                  <a:pt x="1122" y="1008"/>
                </a:lnTo>
                <a:lnTo>
                  <a:pt x="1130" y="1008"/>
                </a:lnTo>
                <a:lnTo>
                  <a:pt x="1136" y="1006"/>
                </a:lnTo>
                <a:lnTo>
                  <a:pt x="1142" y="1002"/>
                </a:lnTo>
                <a:lnTo>
                  <a:pt x="1148" y="996"/>
                </a:lnTo>
                <a:lnTo>
                  <a:pt x="1148" y="996"/>
                </a:lnTo>
                <a:lnTo>
                  <a:pt x="1148" y="772"/>
                </a:lnTo>
                <a:lnTo>
                  <a:pt x="1148" y="772"/>
                </a:lnTo>
                <a:lnTo>
                  <a:pt x="1148" y="750"/>
                </a:lnTo>
                <a:lnTo>
                  <a:pt x="1150" y="738"/>
                </a:lnTo>
                <a:lnTo>
                  <a:pt x="1156" y="728"/>
                </a:lnTo>
                <a:lnTo>
                  <a:pt x="1156" y="728"/>
                </a:lnTo>
                <a:lnTo>
                  <a:pt x="1166" y="722"/>
                </a:lnTo>
                <a:lnTo>
                  <a:pt x="1178" y="720"/>
                </a:lnTo>
                <a:lnTo>
                  <a:pt x="1190" y="722"/>
                </a:lnTo>
                <a:lnTo>
                  <a:pt x="1202" y="724"/>
                </a:lnTo>
                <a:lnTo>
                  <a:pt x="1202" y="724"/>
                </a:lnTo>
                <a:lnTo>
                  <a:pt x="1206" y="728"/>
                </a:lnTo>
                <a:lnTo>
                  <a:pt x="1210" y="732"/>
                </a:lnTo>
                <a:lnTo>
                  <a:pt x="1214" y="742"/>
                </a:lnTo>
                <a:lnTo>
                  <a:pt x="1216" y="752"/>
                </a:lnTo>
                <a:lnTo>
                  <a:pt x="1216" y="764"/>
                </a:lnTo>
                <a:lnTo>
                  <a:pt x="1216" y="764"/>
                </a:lnTo>
                <a:lnTo>
                  <a:pt x="1216" y="816"/>
                </a:lnTo>
                <a:lnTo>
                  <a:pt x="1218" y="870"/>
                </a:lnTo>
                <a:lnTo>
                  <a:pt x="1218" y="870"/>
                </a:lnTo>
                <a:lnTo>
                  <a:pt x="1218" y="880"/>
                </a:lnTo>
                <a:lnTo>
                  <a:pt x="1220" y="884"/>
                </a:lnTo>
                <a:lnTo>
                  <a:pt x="1224" y="888"/>
                </a:lnTo>
                <a:lnTo>
                  <a:pt x="1224" y="888"/>
                </a:lnTo>
                <a:lnTo>
                  <a:pt x="1254" y="890"/>
                </a:lnTo>
                <a:lnTo>
                  <a:pt x="1284" y="888"/>
                </a:lnTo>
                <a:lnTo>
                  <a:pt x="1284" y="888"/>
                </a:lnTo>
                <a:lnTo>
                  <a:pt x="1300" y="890"/>
                </a:lnTo>
                <a:lnTo>
                  <a:pt x="1308" y="892"/>
                </a:lnTo>
                <a:lnTo>
                  <a:pt x="1312" y="896"/>
                </a:lnTo>
                <a:lnTo>
                  <a:pt x="1318" y="900"/>
                </a:lnTo>
                <a:lnTo>
                  <a:pt x="1320" y="906"/>
                </a:lnTo>
                <a:lnTo>
                  <a:pt x="1322" y="914"/>
                </a:lnTo>
                <a:lnTo>
                  <a:pt x="1324" y="922"/>
                </a:lnTo>
                <a:lnTo>
                  <a:pt x="1324" y="922"/>
                </a:lnTo>
                <a:lnTo>
                  <a:pt x="1328" y="928"/>
                </a:lnTo>
                <a:lnTo>
                  <a:pt x="1334" y="932"/>
                </a:lnTo>
                <a:lnTo>
                  <a:pt x="1340" y="934"/>
                </a:lnTo>
                <a:lnTo>
                  <a:pt x="1346" y="934"/>
                </a:lnTo>
                <a:lnTo>
                  <a:pt x="1360" y="934"/>
                </a:lnTo>
                <a:lnTo>
                  <a:pt x="1366" y="932"/>
                </a:lnTo>
                <a:lnTo>
                  <a:pt x="1372" y="934"/>
                </a:lnTo>
                <a:lnTo>
                  <a:pt x="1372" y="934"/>
                </a:lnTo>
                <a:lnTo>
                  <a:pt x="1394" y="934"/>
                </a:lnTo>
                <a:lnTo>
                  <a:pt x="1394" y="934"/>
                </a:lnTo>
                <a:lnTo>
                  <a:pt x="1458" y="934"/>
                </a:lnTo>
                <a:lnTo>
                  <a:pt x="1458" y="934"/>
                </a:lnTo>
                <a:lnTo>
                  <a:pt x="1468" y="934"/>
                </a:lnTo>
                <a:lnTo>
                  <a:pt x="1468" y="934"/>
                </a:lnTo>
                <a:lnTo>
                  <a:pt x="1476" y="936"/>
                </a:lnTo>
                <a:lnTo>
                  <a:pt x="1480" y="938"/>
                </a:lnTo>
                <a:lnTo>
                  <a:pt x="1484" y="942"/>
                </a:lnTo>
                <a:lnTo>
                  <a:pt x="1488" y="948"/>
                </a:lnTo>
                <a:lnTo>
                  <a:pt x="1490" y="958"/>
                </a:lnTo>
                <a:lnTo>
                  <a:pt x="1490" y="970"/>
                </a:lnTo>
                <a:lnTo>
                  <a:pt x="1490" y="970"/>
                </a:lnTo>
                <a:lnTo>
                  <a:pt x="1492" y="1084"/>
                </a:lnTo>
                <a:lnTo>
                  <a:pt x="1492" y="1084"/>
                </a:lnTo>
                <a:lnTo>
                  <a:pt x="1492" y="1098"/>
                </a:lnTo>
                <a:lnTo>
                  <a:pt x="1496" y="1104"/>
                </a:lnTo>
                <a:lnTo>
                  <a:pt x="1500" y="1110"/>
                </a:lnTo>
                <a:lnTo>
                  <a:pt x="1500" y="1110"/>
                </a:lnTo>
                <a:lnTo>
                  <a:pt x="1506" y="1112"/>
                </a:lnTo>
                <a:lnTo>
                  <a:pt x="1510" y="1112"/>
                </a:lnTo>
                <a:lnTo>
                  <a:pt x="1516" y="1112"/>
                </a:lnTo>
                <a:lnTo>
                  <a:pt x="1520" y="1110"/>
                </a:lnTo>
                <a:lnTo>
                  <a:pt x="1524" y="1106"/>
                </a:lnTo>
                <a:lnTo>
                  <a:pt x="1526" y="1102"/>
                </a:lnTo>
                <a:lnTo>
                  <a:pt x="1530" y="1096"/>
                </a:lnTo>
                <a:lnTo>
                  <a:pt x="1530" y="1090"/>
                </a:lnTo>
                <a:lnTo>
                  <a:pt x="1530" y="1090"/>
                </a:lnTo>
                <a:lnTo>
                  <a:pt x="1532" y="1080"/>
                </a:lnTo>
                <a:lnTo>
                  <a:pt x="1534" y="1074"/>
                </a:lnTo>
                <a:lnTo>
                  <a:pt x="1536" y="1068"/>
                </a:lnTo>
                <a:lnTo>
                  <a:pt x="1542" y="1064"/>
                </a:lnTo>
                <a:lnTo>
                  <a:pt x="1546" y="1060"/>
                </a:lnTo>
                <a:lnTo>
                  <a:pt x="1552" y="1058"/>
                </a:lnTo>
                <a:lnTo>
                  <a:pt x="1568" y="1056"/>
                </a:lnTo>
                <a:lnTo>
                  <a:pt x="1568" y="1056"/>
                </a:lnTo>
                <a:lnTo>
                  <a:pt x="1596" y="1058"/>
                </a:lnTo>
                <a:lnTo>
                  <a:pt x="1610" y="1056"/>
                </a:lnTo>
                <a:lnTo>
                  <a:pt x="1616" y="1054"/>
                </a:lnTo>
                <a:lnTo>
                  <a:pt x="1622" y="1052"/>
                </a:lnTo>
                <a:lnTo>
                  <a:pt x="1622" y="1052"/>
                </a:lnTo>
                <a:lnTo>
                  <a:pt x="1626" y="1026"/>
                </a:lnTo>
                <a:lnTo>
                  <a:pt x="1626" y="1002"/>
                </a:lnTo>
                <a:lnTo>
                  <a:pt x="1626" y="952"/>
                </a:lnTo>
                <a:lnTo>
                  <a:pt x="1626" y="952"/>
                </a:lnTo>
                <a:lnTo>
                  <a:pt x="1626" y="904"/>
                </a:lnTo>
                <a:lnTo>
                  <a:pt x="1628" y="880"/>
                </a:lnTo>
                <a:lnTo>
                  <a:pt x="1628" y="856"/>
                </a:lnTo>
                <a:lnTo>
                  <a:pt x="1628" y="856"/>
                </a:lnTo>
                <a:lnTo>
                  <a:pt x="1632" y="838"/>
                </a:lnTo>
                <a:lnTo>
                  <a:pt x="1634" y="832"/>
                </a:lnTo>
                <a:lnTo>
                  <a:pt x="1638" y="828"/>
                </a:lnTo>
                <a:lnTo>
                  <a:pt x="1642" y="826"/>
                </a:lnTo>
                <a:lnTo>
                  <a:pt x="1648" y="824"/>
                </a:lnTo>
                <a:lnTo>
                  <a:pt x="1668" y="822"/>
                </a:lnTo>
                <a:lnTo>
                  <a:pt x="1668" y="822"/>
                </a:lnTo>
                <a:lnTo>
                  <a:pt x="1700" y="822"/>
                </a:lnTo>
                <a:lnTo>
                  <a:pt x="1714" y="822"/>
                </a:lnTo>
                <a:lnTo>
                  <a:pt x="1730" y="818"/>
                </a:lnTo>
                <a:lnTo>
                  <a:pt x="1730" y="818"/>
                </a:lnTo>
                <a:lnTo>
                  <a:pt x="1734" y="816"/>
                </a:lnTo>
                <a:lnTo>
                  <a:pt x="1736" y="812"/>
                </a:lnTo>
                <a:lnTo>
                  <a:pt x="1736" y="812"/>
                </a:lnTo>
                <a:lnTo>
                  <a:pt x="1738" y="764"/>
                </a:lnTo>
                <a:lnTo>
                  <a:pt x="1738" y="718"/>
                </a:lnTo>
                <a:lnTo>
                  <a:pt x="1738" y="624"/>
                </a:lnTo>
                <a:lnTo>
                  <a:pt x="1738" y="624"/>
                </a:lnTo>
                <a:lnTo>
                  <a:pt x="1738" y="608"/>
                </a:lnTo>
                <a:lnTo>
                  <a:pt x="1740" y="590"/>
                </a:lnTo>
                <a:lnTo>
                  <a:pt x="1740" y="590"/>
                </a:lnTo>
                <a:lnTo>
                  <a:pt x="1740" y="584"/>
                </a:lnTo>
                <a:lnTo>
                  <a:pt x="1744" y="578"/>
                </a:lnTo>
                <a:lnTo>
                  <a:pt x="1748" y="574"/>
                </a:lnTo>
                <a:lnTo>
                  <a:pt x="1754" y="572"/>
                </a:lnTo>
                <a:lnTo>
                  <a:pt x="1754" y="572"/>
                </a:lnTo>
                <a:lnTo>
                  <a:pt x="1772" y="568"/>
                </a:lnTo>
                <a:lnTo>
                  <a:pt x="1792" y="568"/>
                </a:lnTo>
                <a:lnTo>
                  <a:pt x="1810" y="568"/>
                </a:lnTo>
                <a:lnTo>
                  <a:pt x="1828" y="572"/>
                </a:lnTo>
                <a:lnTo>
                  <a:pt x="1828" y="572"/>
                </a:lnTo>
                <a:lnTo>
                  <a:pt x="1834" y="574"/>
                </a:lnTo>
                <a:lnTo>
                  <a:pt x="1838" y="576"/>
                </a:lnTo>
                <a:lnTo>
                  <a:pt x="1842" y="580"/>
                </a:lnTo>
                <a:lnTo>
                  <a:pt x="1844" y="586"/>
                </a:lnTo>
                <a:lnTo>
                  <a:pt x="1846" y="596"/>
                </a:lnTo>
                <a:lnTo>
                  <a:pt x="1846" y="606"/>
                </a:lnTo>
                <a:lnTo>
                  <a:pt x="1846" y="606"/>
                </a:lnTo>
                <a:lnTo>
                  <a:pt x="1844" y="710"/>
                </a:lnTo>
                <a:lnTo>
                  <a:pt x="1846" y="814"/>
                </a:lnTo>
                <a:lnTo>
                  <a:pt x="1846" y="814"/>
                </a:lnTo>
                <a:lnTo>
                  <a:pt x="1846" y="862"/>
                </a:lnTo>
                <a:lnTo>
                  <a:pt x="1846" y="912"/>
                </a:lnTo>
                <a:lnTo>
                  <a:pt x="1844" y="962"/>
                </a:lnTo>
                <a:lnTo>
                  <a:pt x="1844" y="1012"/>
                </a:lnTo>
                <a:lnTo>
                  <a:pt x="1844" y="1012"/>
                </a:lnTo>
                <a:lnTo>
                  <a:pt x="1846" y="1044"/>
                </a:lnTo>
                <a:lnTo>
                  <a:pt x="1848" y="1060"/>
                </a:lnTo>
                <a:lnTo>
                  <a:pt x="1852" y="1078"/>
                </a:lnTo>
                <a:lnTo>
                  <a:pt x="1852" y="1078"/>
                </a:lnTo>
                <a:lnTo>
                  <a:pt x="1858" y="1066"/>
                </a:lnTo>
                <a:lnTo>
                  <a:pt x="1860" y="1056"/>
                </a:lnTo>
                <a:lnTo>
                  <a:pt x="1862" y="1038"/>
                </a:lnTo>
                <a:lnTo>
                  <a:pt x="1862" y="1038"/>
                </a:lnTo>
                <a:lnTo>
                  <a:pt x="1862" y="906"/>
                </a:lnTo>
                <a:lnTo>
                  <a:pt x="1862" y="906"/>
                </a:lnTo>
                <a:lnTo>
                  <a:pt x="1864" y="890"/>
                </a:lnTo>
                <a:lnTo>
                  <a:pt x="1866" y="882"/>
                </a:lnTo>
                <a:lnTo>
                  <a:pt x="1870" y="876"/>
                </a:lnTo>
                <a:lnTo>
                  <a:pt x="1874" y="870"/>
                </a:lnTo>
                <a:lnTo>
                  <a:pt x="1880" y="866"/>
                </a:lnTo>
                <a:lnTo>
                  <a:pt x="1896" y="858"/>
                </a:lnTo>
                <a:lnTo>
                  <a:pt x="1896" y="858"/>
                </a:lnTo>
                <a:lnTo>
                  <a:pt x="1996" y="820"/>
                </a:lnTo>
                <a:lnTo>
                  <a:pt x="2094" y="780"/>
                </a:lnTo>
                <a:lnTo>
                  <a:pt x="2094" y="780"/>
                </a:lnTo>
                <a:lnTo>
                  <a:pt x="2106" y="778"/>
                </a:lnTo>
                <a:lnTo>
                  <a:pt x="2114" y="776"/>
                </a:lnTo>
                <a:lnTo>
                  <a:pt x="2122" y="776"/>
                </a:lnTo>
                <a:lnTo>
                  <a:pt x="2126" y="778"/>
                </a:lnTo>
                <a:lnTo>
                  <a:pt x="2130" y="782"/>
                </a:lnTo>
                <a:lnTo>
                  <a:pt x="2134" y="788"/>
                </a:lnTo>
                <a:lnTo>
                  <a:pt x="2136" y="808"/>
                </a:lnTo>
                <a:lnTo>
                  <a:pt x="2136" y="808"/>
                </a:lnTo>
                <a:lnTo>
                  <a:pt x="2136" y="864"/>
                </a:lnTo>
                <a:lnTo>
                  <a:pt x="2136" y="892"/>
                </a:lnTo>
                <a:lnTo>
                  <a:pt x="2138" y="920"/>
                </a:lnTo>
                <a:lnTo>
                  <a:pt x="2138" y="920"/>
                </a:lnTo>
                <a:lnTo>
                  <a:pt x="2176" y="936"/>
                </a:lnTo>
                <a:lnTo>
                  <a:pt x="2194" y="942"/>
                </a:lnTo>
                <a:lnTo>
                  <a:pt x="2216" y="946"/>
                </a:lnTo>
                <a:lnTo>
                  <a:pt x="2216" y="946"/>
                </a:lnTo>
                <a:lnTo>
                  <a:pt x="2224" y="944"/>
                </a:lnTo>
                <a:lnTo>
                  <a:pt x="2234" y="944"/>
                </a:lnTo>
                <a:lnTo>
                  <a:pt x="2238" y="946"/>
                </a:lnTo>
                <a:lnTo>
                  <a:pt x="2242" y="948"/>
                </a:lnTo>
                <a:lnTo>
                  <a:pt x="2244" y="952"/>
                </a:lnTo>
                <a:lnTo>
                  <a:pt x="2246" y="960"/>
                </a:lnTo>
                <a:lnTo>
                  <a:pt x="2246" y="960"/>
                </a:lnTo>
                <a:lnTo>
                  <a:pt x="2230" y="960"/>
                </a:lnTo>
                <a:lnTo>
                  <a:pt x="2214" y="962"/>
                </a:lnTo>
                <a:lnTo>
                  <a:pt x="2188" y="960"/>
                </a:lnTo>
                <a:lnTo>
                  <a:pt x="2188" y="960"/>
                </a:lnTo>
                <a:lnTo>
                  <a:pt x="2194" y="962"/>
                </a:lnTo>
                <a:lnTo>
                  <a:pt x="2200" y="962"/>
                </a:lnTo>
                <a:lnTo>
                  <a:pt x="2216" y="960"/>
                </a:lnTo>
                <a:lnTo>
                  <a:pt x="2232" y="962"/>
                </a:lnTo>
                <a:lnTo>
                  <a:pt x="2240" y="964"/>
                </a:lnTo>
                <a:lnTo>
                  <a:pt x="2248" y="968"/>
                </a:lnTo>
                <a:lnTo>
                  <a:pt x="2248" y="968"/>
                </a:lnTo>
                <a:lnTo>
                  <a:pt x="2252" y="978"/>
                </a:lnTo>
                <a:lnTo>
                  <a:pt x="2254" y="986"/>
                </a:lnTo>
                <a:lnTo>
                  <a:pt x="2254" y="1006"/>
                </a:lnTo>
                <a:lnTo>
                  <a:pt x="2254" y="1024"/>
                </a:lnTo>
                <a:lnTo>
                  <a:pt x="2256" y="1034"/>
                </a:lnTo>
                <a:lnTo>
                  <a:pt x="2258" y="1042"/>
                </a:lnTo>
                <a:lnTo>
                  <a:pt x="2258" y="1042"/>
                </a:lnTo>
                <a:lnTo>
                  <a:pt x="2264" y="1036"/>
                </a:lnTo>
                <a:lnTo>
                  <a:pt x="2266" y="1028"/>
                </a:lnTo>
                <a:lnTo>
                  <a:pt x="2266" y="1014"/>
                </a:lnTo>
                <a:lnTo>
                  <a:pt x="2266" y="1014"/>
                </a:lnTo>
                <a:lnTo>
                  <a:pt x="2266" y="924"/>
                </a:lnTo>
                <a:lnTo>
                  <a:pt x="2266" y="924"/>
                </a:lnTo>
                <a:lnTo>
                  <a:pt x="2266" y="908"/>
                </a:lnTo>
                <a:lnTo>
                  <a:pt x="2268" y="898"/>
                </a:lnTo>
                <a:lnTo>
                  <a:pt x="2274" y="890"/>
                </a:lnTo>
                <a:lnTo>
                  <a:pt x="2274" y="890"/>
                </a:lnTo>
                <a:lnTo>
                  <a:pt x="2274" y="758"/>
                </a:lnTo>
                <a:lnTo>
                  <a:pt x="2274" y="758"/>
                </a:lnTo>
                <a:lnTo>
                  <a:pt x="2290" y="754"/>
                </a:lnTo>
                <a:lnTo>
                  <a:pt x="2306" y="752"/>
                </a:lnTo>
                <a:lnTo>
                  <a:pt x="2336" y="754"/>
                </a:lnTo>
                <a:lnTo>
                  <a:pt x="2336" y="754"/>
                </a:lnTo>
                <a:lnTo>
                  <a:pt x="2350" y="752"/>
                </a:lnTo>
                <a:lnTo>
                  <a:pt x="2356" y="750"/>
                </a:lnTo>
                <a:lnTo>
                  <a:pt x="2362" y="746"/>
                </a:lnTo>
                <a:lnTo>
                  <a:pt x="2362" y="746"/>
                </a:lnTo>
                <a:lnTo>
                  <a:pt x="2372" y="744"/>
                </a:lnTo>
                <a:lnTo>
                  <a:pt x="2372" y="744"/>
                </a:lnTo>
                <a:lnTo>
                  <a:pt x="2408" y="742"/>
                </a:lnTo>
                <a:lnTo>
                  <a:pt x="2442" y="742"/>
                </a:lnTo>
                <a:lnTo>
                  <a:pt x="2442" y="742"/>
                </a:lnTo>
                <a:lnTo>
                  <a:pt x="2458" y="744"/>
                </a:lnTo>
                <a:lnTo>
                  <a:pt x="2464" y="748"/>
                </a:lnTo>
                <a:lnTo>
                  <a:pt x="2468" y="752"/>
                </a:lnTo>
                <a:lnTo>
                  <a:pt x="2472" y="756"/>
                </a:lnTo>
                <a:lnTo>
                  <a:pt x="2476" y="762"/>
                </a:lnTo>
                <a:lnTo>
                  <a:pt x="2478" y="778"/>
                </a:lnTo>
                <a:lnTo>
                  <a:pt x="2478" y="778"/>
                </a:lnTo>
                <a:lnTo>
                  <a:pt x="2480" y="810"/>
                </a:lnTo>
                <a:lnTo>
                  <a:pt x="2478" y="842"/>
                </a:lnTo>
                <a:lnTo>
                  <a:pt x="2478" y="842"/>
                </a:lnTo>
                <a:lnTo>
                  <a:pt x="2478" y="984"/>
                </a:lnTo>
                <a:lnTo>
                  <a:pt x="2480" y="1126"/>
                </a:lnTo>
                <a:lnTo>
                  <a:pt x="2480" y="1126"/>
                </a:lnTo>
                <a:lnTo>
                  <a:pt x="2482" y="1136"/>
                </a:lnTo>
                <a:lnTo>
                  <a:pt x="2482" y="1136"/>
                </a:lnTo>
                <a:lnTo>
                  <a:pt x="2492" y="1140"/>
                </a:lnTo>
                <a:lnTo>
                  <a:pt x="2502" y="1142"/>
                </a:lnTo>
                <a:lnTo>
                  <a:pt x="2520" y="1140"/>
                </a:lnTo>
                <a:lnTo>
                  <a:pt x="2520" y="1140"/>
                </a:lnTo>
                <a:lnTo>
                  <a:pt x="2534" y="1144"/>
                </a:lnTo>
                <a:lnTo>
                  <a:pt x="2542" y="1148"/>
                </a:lnTo>
                <a:lnTo>
                  <a:pt x="2546" y="1152"/>
                </a:lnTo>
                <a:lnTo>
                  <a:pt x="2548" y="1158"/>
                </a:lnTo>
                <a:lnTo>
                  <a:pt x="2550" y="1170"/>
                </a:lnTo>
                <a:lnTo>
                  <a:pt x="2550" y="1170"/>
                </a:lnTo>
                <a:lnTo>
                  <a:pt x="2552" y="1180"/>
                </a:lnTo>
                <a:lnTo>
                  <a:pt x="2554" y="1190"/>
                </a:lnTo>
                <a:lnTo>
                  <a:pt x="2554" y="1190"/>
                </a:lnTo>
                <a:lnTo>
                  <a:pt x="2556" y="1194"/>
                </a:lnTo>
                <a:lnTo>
                  <a:pt x="2558" y="1196"/>
                </a:lnTo>
                <a:lnTo>
                  <a:pt x="2560" y="1198"/>
                </a:lnTo>
                <a:lnTo>
                  <a:pt x="2566" y="1198"/>
                </a:lnTo>
                <a:lnTo>
                  <a:pt x="2566" y="1198"/>
                </a:lnTo>
                <a:lnTo>
                  <a:pt x="2570" y="1198"/>
                </a:lnTo>
                <a:lnTo>
                  <a:pt x="2574" y="1196"/>
                </a:lnTo>
                <a:lnTo>
                  <a:pt x="2576" y="1194"/>
                </a:lnTo>
                <a:lnTo>
                  <a:pt x="2578" y="1190"/>
                </a:lnTo>
                <a:lnTo>
                  <a:pt x="2578" y="1190"/>
                </a:lnTo>
                <a:lnTo>
                  <a:pt x="2580" y="1176"/>
                </a:lnTo>
                <a:lnTo>
                  <a:pt x="2580" y="1164"/>
                </a:lnTo>
                <a:lnTo>
                  <a:pt x="2580" y="1164"/>
                </a:lnTo>
                <a:lnTo>
                  <a:pt x="2580" y="1054"/>
                </a:lnTo>
                <a:lnTo>
                  <a:pt x="2580" y="1054"/>
                </a:lnTo>
                <a:lnTo>
                  <a:pt x="2580" y="1042"/>
                </a:lnTo>
                <a:lnTo>
                  <a:pt x="2584" y="1030"/>
                </a:lnTo>
                <a:lnTo>
                  <a:pt x="2588" y="1024"/>
                </a:lnTo>
                <a:lnTo>
                  <a:pt x="2594" y="1022"/>
                </a:lnTo>
                <a:lnTo>
                  <a:pt x="2600" y="1018"/>
                </a:lnTo>
                <a:lnTo>
                  <a:pt x="2608" y="1018"/>
                </a:lnTo>
                <a:lnTo>
                  <a:pt x="2608" y="1018"/>
                </a:lnTo>
                <a:lnTo>
                  <a:pt x="2616" y="1016"/>
                </a:lnTo>
                <a:lnTo>
                  <a:pt x="2622" y="1014"/>
                </a:lnTo>
                <a:lnTo>
                  <a:pt x="2628" y="1012"/>
                </a:lnTo>
                <a:lnTo>
                  <a:pt x="2630" y="1008"/>
                </a:lnTo>
                <a:lnTo>
                  <a:pt x="2634" y="1002"/>
                </a:lnTo>
                <a:lnTo>
                  <a:pt x="2634" y="996"/>
                </a:lnTo>
                <a:lnTo>
                  <a:pt x="2636" y="982"/>
                </a:lnTo>
                <a:lnTo>
                  <a:pt x="2636" y="982"/>
                </a:lnTo>
                <a:lnTo>
                  <a:pt x="2636" y="756"/>
                </a:lnTo>
                <a:lnTo>
                  <a:pt x="2636" y="756"/>
                </a:lnTo>
                <a:lnTo>
                  <a:pt x="2634" y="724"/>
                </a:lnTo>
                <a:lnTo>
                  <a:pt x="2636" y="692"/>
                </a:lnTo>
                <a:lnTo>
                  <a:pt x="2636" y="692"/>
                </a:lnTo>
                <a:lnTo>
                  <a:pt x="2636" y="684"/>
                </a:lnTo>
                <a:lnTo>
                  <a:pt x="2638" y="676"/>
                </a:lnTo>
                <a:lnTo>
                  <a:pt x="2642" y="670"/>
                </a:lnTo>
                <a:lnTo>
                  <a:pt x="2644" y="668"/>
                </a:lnTo>
                <a:lnTo>
                  <a:pt x="2650" y="666"/>
                </a:lnTo>
                <a:lnTo>
                  <a:pt x="2650" y="666"/>
                </a:lnTo>
                <a:lnTo>
                  <a:pt x="2700" y="666"/>
                </a:lnTo>
                <a:lnTo>
                  <a:pt x="2700" y="666"/>
                </a:lnTo>
                <a:lnTo>
                  <a:pt x="2714" y="662"/>
                </a:lnTo>
                <a:lnTo>
                  <a:pt x="2728" y="658"/>
                </a:lnTo>
                <a:lnTo>
                  <a:pt x="2742" y="656"/>
                </a:lnTo>
                <a:lnTo>
                  <a:pt x="2758" y="656"/>
                </a:lnTo>
                <a:lnTo>
                  <a:pt x="2786" y="658"/>
                </a:lnTo>
                <a:lnTo>
                  <a:pt x="2814" y="662"/>
                </a:lnTo>
                <a:lnTo>
                  <a:pt x="2814" y="662"/>
                </a:lnTo>
                <a:lnTo>
                  <a:pt x="2820" y="664"/>
                </a:lnTo>
                <a:lnTo>
                  <a:pt x="2824" y="666"/>
                </a:lnTo>
                <a:lnTo>
                  <a:pt x="2828" y="670"/>
                </a:lnTo>
                <a:lnTo>
                  <a:pt x="2830" y="674"/>
                </a:lnTo>
                <a:lnTo>
                  <a:pt x="2832" y="686"/>
                </a:lnTo>
                <a:lnTo>
                  <a:pt x="2832" y="696"/>
                </a:lnTo>
                <a:lnTo>
                  <a:pt x="2832" y="696"/>
                </a:lnTo>
                <a:lnTo>
                  <a:pt x="2832" y="768"/>
                </a:lnTo>
                <a:lnTo>
                  <a:pt x="2832" y="838"/>
                </a:lnTo>
                <a:lnTo>
                  <a:pt x="2832" y="838"/>
                </a:lnTo>
                <a:lnTo>
                  <a:pt x="2832" y="982"/>
                </a:lnTo>
                <a:lnTo>
                  <a:pt x="2832" y="982"/>
                </a:lnTo>
                <a:lnTo>
                  <a:pt x="2832" y="992"/>
                </a:lnTo>
                <a:lnTo>
                  <a:pt x="2836" y="1000"/>
                </a:lnTo>
                <a:lnTo>
                  <a:pt x="2838" y="1004"/>
                </a:lnTo>
                <a:lnTo>
                  <a:pt x="2842" y="1006"/>
                </a:lnTo>
                <a:lnTo>
                  <a:pt x="2848" y="1008"/>
                </a:lnTo>
                <a:lnTo>
                  <a:pt x="2854" y="1006"/>
                </a:lnTo>
                <a:lnTo>
                  <a:pt x="2854" y="1006"/>
                </a:lnTo>
                <a:lnTo>
                  <a:pt x="2876" y="1004"/>
                </a:lnTo>
                <a:lnTo>
                  <a:pt x="2896" y="1002"/>
                </a:lnTo>
                <a:lnTo>
                  <a:pt x="2938" y="1000"/>
                </a:lnTo>
                <a:lnTo>
                  <a:pt x="2978" y="1002"/>
                </a:lnTo>
                <a:lnTo>
                  <a:pt x="3020" y="1004"/>
                </a:lnTo>
                <a:lnTo>
                  <a:pt x="3020" y="1004"/>
                </a:lnTo>
                <a:lnTo>
                  <a:pt x="3024" y="1006"/>
                </a:lnTo>
                <a:lnTo>
                  <a:pt x="3028" y="1008"/>
                </a:lnTo>
                <a:lnTo>
                  <a:pt x="3030" y="1016"/>
                </a:lnTo>
                <a:lnTo>
                  <a:pt x="3034" y="1024"/>
                </a:lnTo>
                <a:lnTo>
                  <a:pt x="3036" y="1028"/>
                </a:lnTo>
                <a:lnTo>
                  <a:pt x="3040" y="1030"/>
                </a:lnTo>
                <a:lnTo>
                  <a:pt x="3040" y="1030"/>
                </a:lnTo>
                <a:lnTo>
                  <a:pt x="3042" y="984"/>
                </a:lnTo>
                <a:lnTo>
                  <a:pt x="3044" y="940"/>
                </a:lnTo>
                <a:lnTo>
                  <a:pt x="3046" y="848"/>
                </a:lnTo>
                <a:lnTo>
                  <a:pt x="3046" y="848"/>
                </a:lnTo>
                <a:lnTo>
                  <a:pt x="3048" y="746"/>
                </a:lnTo>
                <a:lnTo>
                  <a:pt x="3050" y="644"/>
                </a:lnTo>
                <a:lnTo>
                  <a:pt x="3052" y="544"/>
                </a:lnTo>
                <a:lnTo>
                  <a:pt x="3050" y="442"/>
                </a:lnTo>
                <a:lnTo>
                  <a:pt x="3050" y="442"/>
                </a:lnTo>
                <a:lnTo>
                  <a:pt x="3050" y="434"/>
                </a:lnTo>
                <a:lnTo>
                  <a:pt x="3052" y="430"/>
                </a:lnTo>
                <a:lnTo>
                  <a:pt x="3054" y="426"/>
                </a:lnTo>
                <a:lnTo>
                  <a:pt x="3054" y="426"/>
                </a:lnTo>
                <a:lnTo>
                  <a:pt x="3136" y="426"/>
                </a:lnTo>
                <a:lnTo>
                  <a:pt x="3136" y="426"/>
                </a:lnTo>
                <a:lnTo>
                  <a:pt x="3138" y="428"/>
                </a:lnTo>
                <a:lnTo>
                  <a:pt x="3140" y="432"/>
                </a:lnTo>
                <a:lnTo>
                  <a:pt x="3140" y="432"/>
                </a:lnTo>
                <a:lnTo>
                  <a:pt x="3140" y="470"/>
                </a:lnTo>
                <a:lnTo>
                  <a:pt x="3142" y="506"/>
                </a:lnTo>
                <a:lnTo>
                  <a:pt x="3146" y="544"/>
                </a:lnTo>
                <a:lnTo>
                  <a:pt x="3146" y="580"/>
                </a:lnTo>
                <a:lnTo>
                  <a:pt x="3146" y="580"/>
                </a:lnTo>
                <a:lnTo>
                  <a:pt x="3146" y="602"/>
                </a:lnTo>
                <a:lnTo>
                  <a:pt x="3148" y="608"/>
                </a:lnTo>
                <a:lnTo>
                  <a:pt x="3150" y="614"/>
                </a:lnTo>
                <a:lnTo>
                  <a:pt x="3156" y="618"/>
                </a:lnTo>
                <a:lnTo>
                  <a:pt x="3162" y="620"/>
                </a:lnTo>
                <a:lnTo>
                  <a:pt x="3184" y="628"/>
                </a:lnTo>
                <a:lnTo>
                  <a:pt x="3184" y="628"/>
                </a:lnTo>
                <a:lnTo>
                  <a:pt x="3192" y="630"/>
                </a:lnTo>
                <a:lnTo>
                  <a:pt x="3200" y="632"/>
                </a:lnTo>
                <a:lnTo>
                  <a:pt x="3200" y="632"/>
                </a:lnTo>
                <a:lnTo>
                  <a:pt x="3278" y="632"/>
                </a:lnTo>
                <a:lnTo>
                  <a:pt x="3278" y="632"/>
                </a:lnTo>
                <a:lnTo>
                  <a:pt x="3286" y="632"/>
                </a:lnTo>
                <a:lnTo>
                  <a:pt x="3290" y="634"/>
                </a:lnTo>
                <a:lnTo>
                  <a:pt x="3294" y="640"/>
                </a:lnTo>
                <a:lnTo>
                  <a:pt x="3296" y="646"/>
                </a:lnTo>
                <a:lnTo>
                  <a:pt x="3296" y="646"/>
                </a:lnTo>
                <a:lnTo>
                  <a:pt x="3298" y="664"/>
                </a:lnTo>
                <a:lnTo>
                  <a:pt x="3298" y="680"/>
                </a:lnTo>
                <a:lnTo>
                  <a:pt x="3298" y="680"/>
                </a:lnTo>
                <a:lnTo>
                  <a:pt x="3298" y="1008"/>
                </a:lnTo>
                <a:lnTo>
                  <a:pt x="3298" y="1008"/>
                </a:lnTo>
                <a:lnTo>
                  <a:pt x="3298" y="1032"/>
                </a:lnTo>
                <a:lnTo>
                  <a:pt x="3300" y="1038"/>
                </a:lnTo>
                <a:lnTo>
                  <a:pt x="3304" y="1044"/>
                </a:lnTo>
                <a:lnTo>
                  <a:pt x="3308" y="1048"/>
                </a:lnTo>
                <a:lnTo>
                  <a:pt x="3316" y="1048"/>
                </a:lnTo>
                <a:lnTo>
                  <a:pt x="3338" y="1050"/>
                </a:lnTo>
                <a:lnTo>
                  <a:pt x="3338" y="1050"/>
                </a:lnTo>
                <a:lnTo>
                  <a:pt x="3358" y="1052"/>
                </a:lnTo>
                <a:lnTo>
                  <a:pt x="3366" y="1054"/>
                </a:lnTo>
                <a:lnTo>
                  <a:pt x="3370" y="1056"/>
                </a:lnTo>
                <a:lnTo>
                  <a:pt x="3374" y="1060"/>
                </a:lnTo>
                <a:lnTo>
                  <a:pt x="3378" y="1066"/>
                </a:lnTo>
                <a:lnTo>
                  <a:pt x="3384" y="1086"/>
                </a:lnTo>
                <a:lnTo>
                  <a:pt x="3384" y="1086"/>
                </a:lnTo>
                <a:lnTo>
                  <a:pt x="3386" y="1090"/>
                </a:lnTo>
                <a:lnTo>
                  <a:pt x="3390" y="1094"/>
                </a:lnTo>
                <a:lnTo>
                  <a:pt x="3390" y="1094"/>
                </a:lnTo>
                <a:lnTo>
                  <a:pt x="3400" y="1096"/>
                </a:lnTo>
                <a:lnTo>
                  <a:pt x="3408" y="1096"/>
                </a:lnTo>
                <a:lnTo>
                  <a:pt x="3426" y="1096"/>
                </a:lnTo>
                <a:lnTo>
                  <a:pt x="3426" y="1096"/>
                </a:lnTo>
                <a:lnTo>
                  <a:pt x="3442" y="1098"/>
                </a:lnTo>
                <a:lnTo>
                  <a:pt x="3448" y="1100"/>
                </a:lnTo>
                <a:lnTo>
                  <a:pt x="3452" y="1104"/>
                </a:lnTo>
                <a:lnTo>
                  <a:pt x="3456" y="1108"/>
                </a:lnTo>
                <a:lnTo>
                  <a:pt x="3458" y="1114"/>
                </a:lnTo>
                <a:lnTo>
                  <a:pt x="3460" y="1130"/>
                </a:lnTo>
                <a:lnTo>
                  <a:pt x="3460" y="1130"/>
                </a:lnTo>
                <a:lnTo>
                  <a:pt x="3460" y="1160"/>
                </a:lnTo>
                <a:lnTo>
                  <a:pt x="3462" y="1192"/>
                </a:lnTo>
                <a:lnTo>
                  <a:pt x="3462" y="1192"/>
                </a:lnTo>
                <a:lnTo>
                  <a:pt x="3464" y="1202"/>
                </a:lnTo>
                <a:lnTo>
                  <a:pt x="3468" y="1208"/>
                </a:lnTo>
                <a:lnTo>
                  <a:pt x="3474" y="1212"/>
                </a:lnTo>
                <a:lnTo>
                  <a:pt x="3484" y="1214"/>
                </a:lnTo>
                <a:lnTo>
                  <a:pt x="3484" y="1214"/>
                </a:lnTo>
                <a:lnTo>
                  <a:pt x="3492" y="1214"/>
                </a:lnTo>
                <a:lnTo>
                  <a:pt x="3492" y="1214"/>
                </a:lnTo>
                <a:lnTo>
                  <a:pt x="3518" y="1214"/>
                </a:lnTo>
                <a:lnTo>
                  <a:pt x="3526" y="1212"/>
                </a:lnTo>
                <a:lnTo>
                  <a:pt x="3532" y="1210"/>
                </a:lnTo>
                <a:lnTo>
                  <a:pt x="3536" y="1204"/>
                </a:lnTo>
                <a:lnTo>
                  <a:pt x="3538" y="1196"/>
                </a:lnTo>
                <a:lnTo>
                  <a:pt x="3538" y="1170"/>
                </a:lnTo>
                <a:lnTo>
                  <a:pt x="3538" y="1170"/>
                </a:lnTo>
                <a:lnTo>
                  <a:pt x="3538" y="884"/>
                </a:lnTo>
                <a:lnTo>
                  <a:pt x="3538" y="884"/>
                </a:lnTo>
                <a:lnTo>
                  <a:pt x="3540" y="860"/>
                </a:lnTo>
                <a:lnTo>
                  <a:pt x="3542" y="852"/>
                </a:lnTo>
                <a:lnTo>
                  <a:pt x="3546" y="846"/>
                </a:lnTo>
                <a:lnTo>
                  <a:pt x="3552" y="842"/>
                </a:lnTo>
                <a:lnTo>
                  <a:pt x="3560" y="840"/>
                </a:lnTo>
                <a:lnTo>
                  <a:pt x="3586" y="838"/>
                </a:lnTo>
                <a:lnTo>
                  <a:pt x="3586" y="838"/>
                </a:lnTo>
                <a:lnTo>
                  <a:pt x="3694" y="838"/>
                </a:lnTo>
                <a:lnTo>
                  <a:pt x="3694" y="838"/>
                </a:lnTo>
                <a:lnTo>
                  <a:pt x="3718" y="840"/>
                </a:lnTo>
                <a:lnTo>
                  <a:pt x="3726" y="842"/>
                </a:lnTo>
                <a:lnTo>
                  <a:pt x="3732" y="846"/>
                </a:lnTo>
                <a:lnTo>
                  <a:pt x="3736" y="850"/>
                </a:lnTo>
                <a:lnTo>
                  <a:pt x="3738" y="858"/>
                </a:lnTo>
                <a:lnTo>
                  <a:pt x="3740" y="882"/>
                </a:lnTo>
                <a:lnTo>
                  <a:pt x="3740" y="882"/>
                </a:lnTo>
                <a:lnTo>
                  <a:pt x="3740" y="900"/>
                </a:lnTo>
                <a:lnTo>
                  <a:pt x="3742" y="908"/>
                </a:lnTo>
                <a:lnTo>
                  <a:pt x="3748" y="916"/>
                </a:lnTo>
                <a:lnTo>
                  <a:pt x="3748" y="916"/>
                </a:lnTo>
                <a:lnTo>
                  <a:pt x="3772" y="926"/>
                </a:lnTo>
                <a:lnTo>
                  <a:pt x="3780" y="930"/>
                </a:lnTo>
                <a:lnTo>
                  <a:pt x="3786" y="936"/>
                </a:lnTo>
                <a:lnTo>
                  <a:pt x="3788" y="942"/>
                </a:lnTo>
                <a:lnTo>
                  <a:pt x="3790" y="952"/>
                </a:lnTo>
                <a:lnTo>
                  <a:pt x="3790" y="978"/>
                </a:lnTo>
                <a:lnTo>
                  <a:pt x="3790" y="978"/>
                </a:lnTo>
                <a:lnTo>
                  <a:pt x="3790" y="1024"/>
                </a:lnTo>
                <a:lnTo>
                  <a:pt x="3792" y="1050"/>
                </a:lnTo>
                <a:lnTo>
                  <a:pt x="3794" y="1076"/>
                </a:lnTo>
                <a:lnTo>
                  <a:pt x="3794" y="1076"/>
                </a:lnTo>
                <a:lnTo>
                  <a:pt x="3800" y="1066"/>
                </a:lnTo>
                <a:lnTo>
                  <a:pt x="3802" y="1058"/>
                </a:lnTo>
                <a:lnTo>
                  <a:pt x="3802" y="1044"/>
                </a:lnTo>
                <a:lnTo>
                  <a:pt x="3802" y="1044"/>
                </a:lnTo>
                <a:lnTo>
                  <a:pt x="3804" y="962"/>
                </a:lnTo>
                <a:lnTo>
                  <a:pt x="3802" y="880"/>
                </a:lnTo>
                <a:lnTo>
                  <a:pt x="3802" y="880"/>
                </a:lnTo>
                <a:lnTo>
                  <a:pt x="3802" y="870"/>
                </a:lnTo>
                <a:lnTo>
                  <a:pt x="3804" y="862"/>
                </a:lnTo>
                <a:lnTo>
                  <a:pt x="3806" y="854"/>
                </a:lnTo>
                <a:lnTo>
                  <a:pt x="3810" y="848"/>
                </a:lnTo>
                <a:lnTo>
                  <a:pt x="3816" y="842"/>
                </a:lnTo>
                <a:lnTo>
                  <a:pt x="3822" y="838"/>
                </a:lnTo>
                <a:lnTo>
                  <a:pt x="3838" y="830"/>
                </a:lnTo>
                <a:lnTo>
                  <a:pt x="3838" y="830"/>
                </a:lnTo>
                <a:lnTo>
                  <a:pt x="3916" y="806"/>
                </a:lnTo>
                <a:lnTo>
                  <a:pt x="3992" y="780"/>
                </a:lnTo>
                <a:lnTo>
                  <a:pt x="3992" y="780"/>
                </a:lnTo>
                <a:lnTo>
                  <a:pt x="4006" y="774"/>
                </a:lnTo>
                <a:lnTo>
                  <a:pt x="4020" y="768"/>
                </a:lnTo>
                <a:lnTo>
                  <a:pt x="4036" y="766"/>
                </a:lnTo>
                <a:lnTo>
                  <a:pt x="4042" y="764"/>
                </a:lnTo>
                <a:lnTo>
                  <a:pt x="4050" y="766"/>
                </a:lnTo>
                <a:lnTo>
                  <a:pt x="4050" y="766"/>
                </a:lnTo>
                <a:lnTo>
                  <a:pt x="4056" y="774"/>
                </a:lnTo>
                <a:lnTo>
                  <a:pt x="4060" y="782"/>
                </a:lnTo>
                <a:lnTo>
                  <a:pt x="4060" y="800"/>
                </a:lnTo>
                <a:lnTo>
                  <a:pt x="4060" y="800"/>
                </a:lnTo>
                <a:lnTo>
                  <a:pt x="4060" y="892"/>
                </a:lnTo>
                <a:lnTo>
                  <a:pt x="4060" y="892"/>
                </a:lnTo>
                <a:lnTo>
                  <a:pt x="4062" y="902"/>
                </a:lnTo>
                <a:lnTo>
                  <a:pt x="4064" y="912"/>
                </a:lnTo>
                <a:lnTo>
                  <a:pt x="4072" y="918"/>
                </a:lnTo>
                <a:lnTo>
                  <a:pt x="4080" y="924"/>
                </a:lnTo>
                <a:lnTo>
                  <a:pt x="4080" y="924"/>
                </a:lnTo>
                <a:lnTo>
                  <a:pt x="4096" y="932"/>
                </a:lnTo>
                <a:lnTo>
                  <a:pt x="4112" y="940"/>
                </a:lnTo>
                <a:lnTo>
                  <a:pt x="4128" y="944"/>
                </a:lnTo>
                <a:lnTo>
                  <a:pt x="4146" y="946"/>
                </a:lnTo>
                <a:lnTo>
                  <a:pt x="4146" y="946"/>
                </a:lnTo>
                <a:lnTo>
                  <a:pt x="4152" y="948"/>
                </a:lnTo>
                <a:lnTo>
                  <a:pt x="4158" y="950"/>
                </a:lnTo>
                <a:lnTo>
                  <a:pt x="4160" y="954"/>
                </a:lnTo>
                <a:lnTo>
                  <a:pt x="4164" y="960"/>
                </a:lnTo>
                <a:lnTo>
                  <a:pt x="4166" y="972"/>
                </a:lnTo>
                <a:lnTo>
                  <a:pt x="4170" y="982"/>
                </a:lnTo>
                <a:lnTo>
                  <a:pt x="4170" y="982"/>
                </a:lnTo>
                <a:lnTo>
                  <a:pt x="4178" y="974"/>
                </a:lnTo>
                <a:lnTo>
                  <a:pt x="4182" y="964"/>
                </a:lnTo>
                <a:lnTo>
                  <a:pt x="4184" y="954"/>
                </a:lnTo>
                <a:lnTo>
                  <a:pt x="4184" y="944"/>
                </a:lnTo>
                <a:lnTo>
                  <a:pt x="4184" y="944"/>
                </a:lnTo>
                <a:lnTo>
                  <a:pt x="4184" y="782"/>
                </a:lnTo>
                <a:lnTo>
                  <a:pt x="4184" y="782"/>
                </a:lnTo>
                <a:lnTo>
                  <a:pt x="4184" y="760"/>
                </a:lnTo>
                <a:lnTo>
                  <a:pt x="4188" y="750"/>
                </a:lnTo>
                <a:lnTo>
                  <a:pt x="4194" y="742"/>
                </a:lnTo>
                <a:lnTo>
                  <a:pt x="4194" y="742"/>
                </a:lnTo>
                <a:lnTo>
                  <a:pt x="4236" y="736"/>
                </a:lnTo>
                <a:lnTo>
                  <a:pt x="4278" y="734"/>
                </a:lnTo>
                <a:lnTo>
                  <a:pt x="4298" y="734"/>
                </a:lnTo>
                <a:lnTo>
                  <a:pt x="4320" y="736"/>
                </a:lnTo>
                <a:lnTo>
                  <a:pt x="4340" y="740"/>
                </a:lnTo>
                <a:lnTo>
                  <a:pt x="4360" y="744"/>
                </a:lnTo>
                <a:lnTo>
                  <a:pt x="4360" y="744"/>
                </a:lnTo>
                <a:lnTo>
                  <a:pt x="4370" y="744"/>
                </a:lnTo>
                <a:lnTo>
                  <a:pt x="4376" y="744"/>
                </a:lnTo>
                <a:lnTo>
                  <a:pt x="4382" y="746"/>
                </a:lnTo>
                <a:lnTo>
                  <a:pt x="4388" y="750"/>
                </a:lnTo>
                <a:lnTo>
                  <a:pt x="4390" y="756"/>
                </a:lnTo>
                <a:lnTo>
                  <a:pt x="4392" y="762"/>
                </a:lnTo>
                <a:lnTo>
                  <a:pt x="4394" y="778"/>
                </a:lnTo>
                <a:lnTo>
                  <a:pt x="4394" y="778"/>
                </a:lnTo>
                <a:lnTo>
                  <a:pt x="4394" y="830"/>
                </a:lnTo>
                <a:lnTo>
                  <a:pt x="4394" y="880"/>
                </a:lnTo>
                <a:lnTo>
                  <a:pt x="4394" y="980"/>
                </a:lnTo>
                <a:lnTo>
                  <a:pt x="4394" y="980"/>
                </a:lnTo>
                <a:lnTo>
                  <a:pt x="4398" y="986"/>
                </a:lnTo>
                <a:lnTo>
                  <a:pt x="4400" y="992"/>
                </a:lnTo>
                <a:lnTo>
                  <a:pt x="4402" y="1002"/>
                </a:lnTo>
                <a:lnTo>
                  <a:pt x="4402" y="1026"/>
                </a:lnTo>
                <a:lnTo>
                  <a:pt x="4402" y="1026"/>
                </a:lnTo>
                <a:lnTo>
                  <a:pt x="4402" y="1102"/>
                </a:lnTo>
                <a:lnTo>
                  <a:pt x="4402" y="1102"/>
                </a:lnTo>
                <a:lnTo>
                  <a:pt x="4402" y="1108"/>
                </a:lnTo>
                <a:lnTo>
                  <a:pt x="4404" y="1112"/>
                </a:lnTo>
                <a:lnTo>
                  <a:pt x="4406" y="1114"/>
                </a:lnTo>
                <a:lnTo>
                  <a:pt x="4408" y="1116"/>
                </a:lnTo>
                <a:lnTo>
                  <a:pt x="4416" y="1118"/>
                </a:lnTo>
                <a:lnTo>
                  <a:pt x="4424" y="1118"/>
                </a:lnTo>
                <a:lnTo>
                  <a:pt x="4424" y="1118"/>
                </a:lnTo>
                <a:lnTo>
                  <a:pt x="4444" y="1120"/>
                </a:lnTo>
                <a:lnTo>
                  <a:pt x="4454" y="1124"/>
                </a:lnTo>
                <a:lnTo>
                  <a:pt x="4462" y="1130"/>
                </a:lnTo>
                <a:lnTo>
                  <a:pt x="4462" y="1130"/>
                </a:lnTo>
                <a:lnTo>
                  <a:pt x="4474" y="1134"/>
                </a:lnTo>
                <a:lnTo>
                  <a:pt x="4480" y="1136"/>
                </a:lnTo>
                <a:lnTo>
                  <a:pt x="4486" y="1138"/>
                </a:lnTo>
                <a:lnTo>
                  <a:pt x="4492" y="1136"/>
                </a:lnTo>
                <a:lnTo>
                  <a:pt x="4496" y="1134"/>
                </a:lnTo>
                <a:lnTo>
                  <a:pt x="4500" y="1128"/>
                </a:lnTo>
                <a:lnTo>
                  <a:pt x="4504" y="1120"/>
                </a:lnTo>
                <a:lnTo>
                  <a:pt x="4504" y="1120"/>
                </a:lnTo>
                <a:lnTo>
                  <a:pt x="4504" y="1058"/>
                </a:lnTo>
                <a:lnTo>
                  <a:pt x="4504" y="1058"/>
                </a:lnTo>
                <a:lnTo>
                  <a:pt x="4504" y="1044"/>
                </a:lnTo>
                <a:lnTo>
                  <a:pt x="4508" y="1032"/>
                </a:lnTo>
                <a:lnTo>
                  <a:pt x="4510" y="1028"/>
                </a:lnTo>
                <a:lnTo>
                  <a:pt x="4514" y="1022"/>
                </a:lnTo>
                <a:lnTo>
                  <a:pt x="4520" y="1018"/>
                </a:lnTo>
                <a:lnTo>
                  <a:pt x="4528" y="1016"/>
                </a:lnTo>
                <a:lnTo>
                  <a:pt x="4528" y="1016"/>
                </a:lnTo>
                <a:lnTo>
                  <a:pt x="4532" y="1012"/>
                </a:lnTo>
                <a:lnTo>
                  <a:pt x="4536" y="1010"/>
                </a:lnTo>
                <a:lnTo>
                  <a:pt x="4540" y="1004"/>
                </a:lnTo>
                <a:lnTo>
                  <a:pt x="4542" y="1000"/>
                </a:lnTo>
                <a:lnTo>
                  <a:pt x="4542" y="990"/>
                </a:lnTo>
                <a:lnTo>
                  <a:pt x="4542" y="980"/>
                </a:lnTo>
                <a:lnTo>
                  <a:pt x="4542" y="980"/>
                </a:lnTo>
                <a:lnTo>
                  <a:pt x="4542" y="964"/>
                </a:lnTo>
                <a:lnTo>
                  <a:pt x="4544" y="950"/>
                </a:lnTo>
                <a:lnTo>
                  <a:pt x="4548" y="936"/>
                </a:lnTo>
                <a:lnTo>
                  <a:pt x="4552" y="928"/>
                </a:lnTo>
                <a:lnTo>
                  <a:pt x="4558" y="922"/>
                </a:lnTo>
                <a:lnTo>
                  <a:pt x="4558" y="922"/>
                </a:lnTo>
                <a:lnTo>
                  <a:pt x="4562" y="914"/>
                </a:lnTo>
                <a:lnTo>
                  <a:pt x="4564" y="904"/>
                </a:lnTo>
                <a:lnTo>
                  <a:pt x="4564" y="884"/>
                </a:lnTo>
                <a:lnTo>
                  <a:pt x="4564" y="884"/>
                </a:lnTo>
                <a:lnTo>
                  <a:pt x="4566" y="766"/>
                </a:lnTo>
                <a:lnTo>
                  <a:pt x="4564" y="646"/>
                </a:lnTo>
                <a:lnTo>
                  <a:pt x="4564" y="646"/>
                </a:lnTo>
                <a:lnTo>
                  <a:pt x="4564" y="628"/>
                </a:lnTo>
                <a:lnTo>
                  <a:pt x="4566" y="620"/>
                </a:lnTo>
                <a:lnTo>
                  <a:pt x="4568" y="610"/>
                </a:lnTo>
                <a:lnTo>
                  <a:pt x="4568" y="610"/>
                </a:lnTo>
                <a:lnTo>
                  <a:pt x="4570" y="604"/>
                </a:lnTo>
                <a:lnTo>
                  <a:pt x="4574" y="600"/>
                </a:lnTo>
                <a:lnTo>
                  <a:pt x="4578" y="598"/>
                </a:lnTo>
                <a:lnTo>
                  <a:pt x="4586" y="596"/>
                </a:lnTo>
                <a:lnTo>
                  <a:pt x="4586" y="596"/>
                </a:lnTo>
                <a:lnTo>
                  <a:pt x="4624" y="596"/>
                </a:lnTo>
                <a:lnTo>
                  <a:pt x="4660" y="594"/>
                </a:lnTo>
                <a:lnTo>
                  <a:pt x="4698" y="592"/>
                </a:lnTo>
                <a:lnTo>
                  <a:pt x="4736" y="592"/>
                </a:lnTo>
                <a:lnTo>
                  <a:pt x="4736" y="592"/>
                </a:lnTo>
                <a:lnTo>
                  <a:pt x="4748" y="592"/>
                </a:lnTo>
                <a:lnTo>
                  <a:pt x="4754" y="594"/>
                </a:lnTo>
                <a:lnTo>
                  <a:pt x="4760" y="598"/>
                </a:lnTo>
                <a:lnTo>
                  <a:pt x="4760" y="598"/>
                </a:lnTo>
                <a:lnTo>
                  <a:pt x="4764" y="606"/>
                </a:lnTo>
                <a:lnTo>
                  <a:pt x="4766" y="616"/>
                </a:lnTo>
                <a:lnTo>
                  <a:pt x="4766" y="636"/>
                </a:lnTo>
                <a:lnTo>
                  <a:pt x="4766" y="636"/>
                </a:lnTo>
                <a:lnTo>
                  <a:pt x="4766" y="948"/>
                </a:lnTo>
                <a:lnTo>
                  <a:pt x="4766" y="948"/>
                </a:lnTo>
                <a:lnTo>
                  <a:pt x="4768" y="974"/>
                </a:lnTo>
                <a:lnTo>
                  <a:pt x="4770" y="998"/>
                </a:lnTo>
                <a:lnTo>
                  <a:pt x="4770" y="998"/>
                </a:lnTo>
                <a:lnTo>
                  <a:pt x="4772" y="1008"/>
                </a:lnTo>
                <a:lnTo>
                  <a:pt x="4776" y="1012"/>
                </a:lnTo>
                <a:lnTo>
                  <a:pt x="4782" y="1014"/>
                </a:lnTo>
                <a:lnTo>
                  <a:pt x="4790" y="1014"/>
                </a:lnTo>
                <a:lnTo>
                  <a:pt x="4790" y="1014"/>
                </a:lnTo>
                <a:lnTo>
                  <a:pt x="4802" y="1006"/>
                </a:lnTo>
                <a:lnTo>
                  <a:pt x="4814" y="1002"/>
                </a:lnTo>
                <a:lnTo>
                  <a:pt x="4814" y="1002"/>
                </a:lnTo>
                <a:lnTo>
                  <a:pt x="4848" y="1000"/>
                </a:lnTo>
                <a:lnTo>
                  <a:pt x="4882" y="1000"/>
                </a:lnTo>
                <a:lnTo>
                  <a:pt x="4950" y="1000"/>
                </a:lnTo>
                <a:lnTo>
                  <a:pt x="4950" y="1000"/>
                </a:lnTo>
                <a:lnTo>
                  <a:pt x="4960" y="1002"/>
                </a:lnTo>
                <a:lnTo>
                  <a:pt x="4970" y="1004"/>
                </a:lnTo>
                <a:lnTo>
                  <a:pt x="4978" y="1010"/>
                </a:lnTo>
                <a:lnTo>
                  <a:pt x="4982" y="1020"/>
                </a:lnTo>
                <a:lnTo>
                  <a:pt x="4982" y="1020"/>
                </a:lnTo>
                <a:lnTo>
                  <a:pt x="4984" y="1026"/>
                </a:lnTo>
                <a:lnTo>
                  <a:pt x="4986" y="1030"/>
                </a:lnTo>
                <a:lnTo>
                  <a:pt x="4988" y="1034"/>
                </a:lnTo>
                <a:lnTo>
                  <a:pt x="4988" y="1034"/>
                </a:lnTo>
                <a:lnTo>
                  <a:pt x="4992" y="1020"/>
                </a:lnTo>
                <a:lnTo>
                  <a:pt x="4996" y="1014"/>
                </a:lnTo>
                <a:lnTo>
                  <a:pt x="5000" y="1008"/>
                </a:lnTo>
                <a:lnTo>
                  <a:pt x="5004" y="1004"/>
                </a:lnTo>
                <a:lnTo>
                  <a:pt x="5010" y="1002"/>
                </a:lnTo>
                <a:lnTo>
                  <a:pt x="5018" y="1000"/>
                </a:lnTo>
                <a:lnTo>
                  <a:pt x="5026" y="1000"/>
                </a:lnTo>
                <a:lnTo>
                  <a:pt x="5026" y="1000"/>
                </a:lnTo>
                <a:lnTo>
                  <a:pt x="5034" y="1002"/>
                </a:lnTo>
                <a:lnTo>
                  <a:pt x="5040" y="1004"/>
                </a:lnTo>
                <a:lnTo>
                  <a:pt x="5044" y="1010"/>
                </a:lnTo>
                <a:lnTo>
                  <a:pt x="5046" y="1016"/>
                </a:lnTo>
                <a:lnTo>
                  <a:pt x="5046" y="1016"/>
                </a:lnTo>
                <a:lnTo>
                  <a:pt x="5048" y="1090"/>
                </a:lnTo>
                <a:lnTo>
                  <a:pt x="5046" y="1126"/>
                </a:lnTo>
                <a:lnTo>
                  <a:pt x="5046" y="1144"/>
                </a:lnTo>
                <a:lnTo>
                  <a:pt x="5042" y="1162"/>
                </a:lnTo>
                <a:lnTo>
                  <a:pt x="5042" y="1162"/>
                </a:lnTo>
                <a:lnTo>
                  <a:pt x="5038" y="1170"/>
                </a:lnTo>
                <a:lnTo>
                  <a:pt x="5040" y="1174"/>
                </a:lnTo>
                <a:lnTo>
                  <a:pt x="5044" y="1174"/>
                </a:lnTo>
                <a:lnTo>
                  <a:pt x="5050" y="1176"/>
                </a:lnTo>
                <a:lnTo>
                  <a:pt x="5050" y="1176"/>
                </a:lnTo>
                <a:lnTo>
                  <a:pt x="5086" y="1174"/>
                </a:lnTo>
                <a:lnTo>
                  <a:pt x="5122" y="1174"/>
                </a:lnTo>
                <a:lnTo>
                  <a:pt x="5122" y="1174"/>
                </a:lnTo>
                <a:lnTo>
                  <a:pt x="5122" y="1172"/>
                </a:lnTo>
                <a:lnTo>
                  <a:pt x="5122" y="1172"/>
                </a:lnTo>
                <a:lnTo>
                  <a:pt x="5120" y="1170"/>
                </a:lnTo>
                <a:lnTo>
                  <a:pt x="5122" y="1172"/>
                </a:lnTo>
                <a:lnTo>
                  <a:pt x="5122" y="1172"/>
                </a:lnTo>
                <a:lnTo>
                  <a:pt x="5122" y="1174"/>
                </a:lnTo>
                <a:lnTo>
                  <a:pt x="5120" y="1174"/>
                </a:lnTo>
                <a:lnTo>
                  <a:pt x="5120" y="1174"/>
                </a:lnTo>
                <a:lnTo>
                  <a:pt x="5052" y="1174"/>
                </a:lnTo>
                <a:lnTo>
                  <a:pt x="5052" y="1174"/>
                </a:lnTo>
                <a:lnTo>
                  <a:pt x="5048" y="1174"/>
                </a:lnTo>
                <a:lnTo>
                  <a:pt x="5042" y="1174"/>
                </a:lnTo>
                <a:lnTo>
                  <a:pt x="5042" y="1174"/>
                </a:lnTo>
                <a:lnTo>
                  <a:pt x="5040" y="1172"/>
                </a:lnTo>
                <a:lnTo>
                  <a:pt x="5040" y="1164"/>
                </a:lnTo>
                <a:lnTo>
                  <a:pt x="5040" y="1164"/>
                </a:lnTo>
                <a:lnTo>
                  <a:pt x="5048" y="1160"/>
                </a:lnTo>
                <a:lnTo>
                  <a:pt x="5056" y="1158"/>
                </a:lnTo>
                <a:lnTo>
                  <a:pt x="5072" y="1158"/>
                </a:lnTo>
                <a:lnTo>
                  <a:pt x="5090" y="1158"/>
                </a:lnTo>
                <a:lnTo>
                  <a:pt x="5106" y="1158"/>
                </a:lnTo>
                <a:lnTo>
                  <a:pt x="5106" y="1158"/>
                </a:lnTo>
                <a:lnTo>
                  <a:pt x="5116" y="1158"/>
                </a:lnTo>
                <a:lnTo>
                  <a:pt x="5124" y="1156"/>
                </a:lnTo>
                <a:lnTo>
                  <a:pt x="5132" y="1152"/>
                </a:lnTo>
                <a:lnTo>
                  <a:pt x="5134" y="1150"/>
                </a:lnTo>
                <a:lnTo>
                  <a:pt x="5136" y="1144"/>
                </a:lnTo>
                <a:lnTo>
                  <a:pt x="5136" y="1144"/>
                </a:lnTo>
                <a:lnTo>
                  <a:pt x="5138" y="1118"/>
                </a:lnTo>
                <a:lnTo>
                  <a:pt x="5138" y="1090"/>
                </a:lnTo>
                <a:lnTo>
                  <a:pt x="5138" y="1090"/>
                </a:lnTo>
                <a:lnTo>
                  <a:pt x="5136" y="964"/>
                </a:lnTo>
                <a:lnTo>
                  <a:pt x="5136" y="836"/>
                </a:lnTo>
                <a:lnTo>
                  <a:pt x="5136" y="836"/>
                </a:lnTo>
                <a:lnTo>
                  <a:pt x="5138" y="824"/>
                </a:lnTo>
                <a:lnTo>
                  <a:pt x="5140" y="812"/>
                </a:lnTo>
                <a:lnTo>
                  <a:pt x="5140" y="812"/>
                </a:lnTo>
                <a:lnTo>
                  <a:pt x="5144" y="808"/>
                </a:lnTo>
                <a:lnTo>
                  <a:pt x="5146" y="804"/>
                </a:lnTo>
                <a:lnTo>
                  <a:pt x="5146" y="804"/>
                </a:lnTo>
                <a:lnTo>
                  <a:pt x="5164" y="800"/>
                </a:lnTo>
                <a:lnTo>
                  <a:pt x="5182" y="798"/>
                </a:lnTo>
                <a:lnTo>
                  <a:pt x="5216" y="800"/>
                </a:lnTo>
                <a:lnTo>
                  <a:pt x="5216" y="800"/>
                </a:lnTo>
                <a:lnTo>
                  <a:pt x="5222" y="800"/>
                </a:lnTo>
                <a:lnTo>
                  <a:pt x="5228" y="802"/>
                </a:lnTo>
                <a:lnTo>
                  <a:pt x="5232" y="806"/>
                </a:lnTo>
                <a:lnTo>
                  <a:pt x="5236" y="810"/>
                </a:lnTo>
                <a:lnTo>
                  <a:pt x="5238" y="820"/>
                </a:lnTo>
                <a:lnTo>
                  <a:pt x="5240" y="832"/>
                </a:lnTo>
                <a:lnTo>
                  <a:pt x="5240" y="832"/>
                </a:lnTo>
                <a:lnTo>
                  <a:pt x="5238" y="884"/>
                </a:lnTo>
                <a:lnTo>
                  <a:pt x="5238" y="938"/>
                </a:lnTo>
                <a:lnTo>
                  <a:pt x="5238" y="1044"/>
                </a:lnTo>
                <a:lnTo>
                  <a:pt x="5238" y="1044"/>
                </a:lnTo>
                <a:lnTo>
                  <a:pt x="5238" y="1052"/>
                </a:lnTo>
                <a:lnTo>
                  <a:pt x="5238" y="1052"/>
                </a:lnTo>
                <a:lnTo>
                  <a:pt x="5244" y="1056"/>
                </a:lnTo>
                <a:lnTo>
                  <a:pt x="5250" y="1058"/>
                </a:lnTo>
                <a:lnTo>
                  <a:pt x="5264" y="1058"/>
                </a:lnTo>
                <a:lnTo>
                  <a:pt x="5278" y="1056"/>
                </a:lnTo>
                <a:lnTo>
                  <a:pt x="5290" y="1056"/>
                </a:lnTo>
                <a:lnTo>
                  <a:pt x="5290" y="1056"/>
                </a:lnTo>
                <a:lnTo>
                  <a:pt x="5300" y="1056"/>
                </a:lnTo>
                <a:lnTo>
                  <a:pt x="5300" y="1056"/>
                </a:lnTo>
                <a:lnTo>
                  <a:pt x="5316" y="1058"/>
                </a:lnTo>
                <a:lnTo>
                  <a:pt x="5324" y="1060"/>
                </a:lnTo>
                <a:lnTo>
                  <a:pt x="5332" y="1064"/>
                </a:lnTo>
                <a:lnTo>
                  <a:pt x="5332" y="1064"/>
                </a:lnTo>
                <a:lnTo>
                  <a:pt x="5336" y="1070"/>
                </a:lnTo>
                <a:lnTo>
                  <a:pt x="5338" y="1078"/>
                </a:lnTo>
                <a:lnTo>
                  <a:pt x="5340" y="1092"/>
                </a:lnTo>
                <a:lnTo>
                  <a:pt x="5340" y="1092"/>
                </a:lnTo>
                <a:lnTo>
                  <a:pt x="5344" y="1100"/>
                </a:lnTo>
                <a:lnTo>
                  <a:pt x="5344" y="1100"/>
                </a:lnTo>
                <a:lnTo>
                  <a:pt x="5350" y="1102"/>
                </a:lnTo>
                <a:lnTo>
                  <a:pt x="5358" y="1102"/>
                </a:lnTo>
                <a:lnTo>
                  <a:pt x="5372" y="1102"/>
                </a:lnTo>
                <a:lnTo>
                  <a:pt x="5372" y="1102"/>
                </a:lnTo>
                <a:lnTo>
                  <a:pt x="5392" y="1104"/>
                </a:lnTo>
                <a:lnTo>
                  <a:pt x="5400" y="1106"/>
                </a:lnTo>
                <a:lnTo>
                  <a:pt x="5404" y="1108"/>
                </a:lnTo>
                <a:lnTo>
                  <a:pt x="5406" y="1112"/>
                </a:lnTo>
                <a:lnTo>
                  <a:pt x="5410" y="1120"/>
                </a:lnTo>
                <a:lnTo>
                  <a:pt x="5412" y="1140"/>
                </a:lnTo>
                <a:lnTo>
                  <a:pt x="5412" y="1140"/>
                </a:lnTo>
                <a:lnTo>
                  <a:pt x="5412" y="1146"/>
                </a:lnTo>
                <a:lnTo>
                  <a:pt x="5414" y="1150"/>
                </a:lnTo>
                <a:lnTo>
                  <a:pt x="5414" y="1150"/>
                </a:lnTo>
                <a:lnTo>
                  <a:pt x="5432" y="1154"/>
                </a:lnTo>
                <a:lnTo>
                  <a:pt x="5448" y="1154"/>
                </a:lnTo>
                <a:lnTo>
                  <a:pt x="5466" y="1152"/>
                </a:lnTo>
                <a:lnTo>
                  <a:pt x="5482" y="1148"/>
                </a:lnTo>
                <a:lnTo>
                  <a:pt x="5482" y="1148"/>
                </a:lnTo>
                <a:lnTo>
                  <a:pt x="5484" y="1144"/>
                </a:lnTo>
                <a:lnTo>
                  <a:pt x="5486" y="1138"/>
                </a:lnTo>
                <a:lnTo>
                  <a:pt x="5486" y="1138"/>
                </a:lnTo>
                <a:lnTo>
                  <a:pt x="5486" y="1096"/>
                </a:lnTo>
                <a:lnTo>
                  <a:pt x="5486" y="1054"/>
                </a:lnTo>
                <a:lnTo>
                  <a:pt x="5486" y="1054"/>
                </a:lnTo>
                <a:lnTo>
                  <a:pt x="5488" y="1036"/>
                </a:lnTo>
                <a:lnTo>
                  <a:pt x="5490" y="1030"/>
                </a:lnTo>
                <a:lnTo>
                  <a:pt x="5492" y="1026"/>
                </a:lnTo>
                <a:lnTo>
                  <a:pt x="5498" y="1022"/>
                </a:lnTo>
                <a:lnTo>
                  <a:pt x="5504" y="1020"/>
                </a:lnTo>
                <a:lnTo>
                  <a:pt x="5522" y="1018"/>
                </a:lnTo>
                <a:lnTo>
                  <a:pt x="5522" y="1018"/>
                </a:lnTo>
                <a:lnTo>
                  <a:pt x="5536" y="1018"/>
                </a:lnTo>
                <a:lnTo>
                  <a:pt x="5542" y="1016"/>
                </a:lnTo>
                <a:lnTo>
                  <a:pt x="5548" y="1014"/>
                </a:lnTo>
                <a:lnTo>
                  <a:pt x="5548" y="1014"/>
                </a:lnTo>
                <a:lnTo>
                  <a:pt x="5550" y="1006"/>
                </a:lnTo>
                <a:lnTo>
                  <a:pt x="5552" y="1000"/>
                </a:lnTo>
                <a:lnTo>
                  <a:pt x="5552" y="1000"/>
                </a:lnTo>
                <a:lnTo>
                  <a:pt x="5552" y="994"/>
                </a:lnTo>
                <a:lnTo>
                  <a:pt x="5552" y="994"/>
                </a:lnTo>
                <a:lnTo>
                  <a:pt x="5552" y="970"/>
                </a:lnTo>
                <a:lnTo>
                  <a:pt x="5554" y="952"/>
                </a:lnTo>
                <a:lnTo>
                  <a:pt x="5556" y="938"/>
                </a:lnTo>
                <a:lnTo>
                  <a:pt x="5562" y="930"/>
                </a:lnTo>
                <a:lnTo>
                  <a:pt x="5570" y="924"/>
                </a:lnTo>
                <a:lnTo>
                  <a:pt x="5584" y="922"/>
                </a:lnTo>
                <a:lnTo>
                  <a:pt x="5602" y="922"/>
                </a:lnTo>
                <a:lnTo>
                  <a:pt x="5628" y="922"/>
                </a:lnTo>
                <a:lnTo>
                  <a:pt x="5628" y="922"/>
                </a:lnTo>
                <a:lnTo>
                  <a:pt x="5664" y="920"/>
                </a:lnTo>
                <a:lnTo>
                  <a:pt x="5674" y="920"/>
                </a:lnTo>
                <a:lnTo>
                  <a:pt x="5682" y="922"/>
                </a:lnTo>
                <a:lnTo>
                  <a:pt x="5692" y="926"/>
                </a:lnTo>
                <a:lnTo>
                  <a:pt x="5700" y="930"/>
                </a:lnTo>
                <a:lnTo>
                  <a:pt x="5700" y="930"/>
                </a:lnTo>
                <a:lnTo>
                  <a:pt x="5706" y="938"/>
                </a:lnTo>
                <a:lnTo>
                  <a:pt x="5706" y="944"/>
                </a:lnTo>
                <a:lnTo>
                  <a:pt x="5706" y="960"/>
                </a:lnTo>
                <a:lnTo>
                  <a:pt x="5706" y="960"/>
                </a:lnTo>
                <a:lnTo>
                  <a:pt x="5706" y="1222"/>
                </a:lnTo>
                <a:lnTo>
                  <a:pt x="5708" y="1484"/>
                </a:lnTo>
                <a:lnTo>
                  <a:pt x="5708" y="1484"/>
                </a:lnTo>
                <a:lnTo>
                  <a:pt x="5706" y="1502"/>
                </a:lnTo>
                <a:lnTo>
                  <a:pt x="5704" y="1508"/>
                </a:lnTo>
                <a:lnTo>
                  <a:pt x="5700" y="1512"/>
                </a:lnTo>
                <a:lnTo>
                  <a:pt x="5696" y="1516"/>
                </a:lnTo>
                <a:lnTo>
                  <a:pt x="5690" y="1518"/>
                </a:lnTo>
                <a:lnTo>
                  <a:pt x="5672" y="1518"/>
                </a:lnTo>
                <a:lnTo>
                  <a:pt x="5672" y="1518"/>
                </a:lnTo>
                <a:lnTo>
                  <a:pt x="66" y="1518"/>
                </a:lnTo>
                <a:lnTo>
                  <a:pt x="66" y="1518"/>
                </a:lnTo>
                <a:lnTo>
                  <a:pt x="30" y="1520"/>
                </a:lnTo>
                <a:lnTo>
                  <a:pt x="30" y="1520"/>
                </a:lnTo>
                <a:close/>
              </a:path>
            </a:pathLst>
          </a:custGeom>
          <a:solidFill>
            <a:srgbClr val="157E9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文本框 6"/>
          <p:cNvSpPr txBox="1"/>
          <p:nvPr/>
        </p:nvSpPr>
        <p:spPr>
          <a:xfrm>
            <a:off x="3724835" y="806285"/>
            <a:ext cx="4531659" cy="523220"/>
          </a:xfrm>
          <a:prstGeom prst="rect">
            <a:avLst/>
          </a:prstGeom>
          <a:noFill/>
        </p:spPr>
        <p:txBody>
          <a:bodyPr wrap="square" rtlCol="0">
            <a:spAutoFit/>
          </a:bodyPr>
          <a:lstStyle/>
          <a:p>
            <a:r>
              <a:rPr lang="en-US" altLang="zh-CN" sz="2800" b="1" dirty="0" smtClean="0">
                <a:solidFill>
                  <a:srgbClr val="157E9F"/>
                </a:solidFill>
                <a:latin typeface="微软雅黑" panose="020B0503020204020204" pitchFamily="34" charset="-122"/>
                <a:ea typeface="微软雅黑" panose="020B0503020204020204" pitchFamily="34" charset="-122"/>
              </a:rPr>
              <a:t>Advantages of Personas</a:t>
            </a:r>
            <a:endParaRPr lang="zh-CN" altLang="en-US" sz="2800" b="1" dirty="0">
              <a:solidFill>
                <a:srgbClr val="157E9F"/>
              </a:solidFill>
              <a:latin typeface="微软雅黑" panose="020B0503020204020204" pitchFamily="34" charset="-122"/>
              <a:ea typeface="微软雅黑" panose="020B0503020204020204" pitchFamily="34" charset="-122"/>
            </a:endParaRPr>
          </a:p>
        </p:txBody>
      </p:sp>
      <p:sp>
        <p:nvSpPr>
          <p:cNvPr id="8" name="TextBox 18"/>
          <p:cNvSpPr txBox="1"/>
          <p:nvPr/>
        </p:nvSpPr>
        <p:spPr>
          <a:xfrm>
            <a:off x="978728" y="1847583"/>
            <a:ext cx="10189735" cy="1932837"/>
          </a:xfrm>
          <a:prstGeom prst="rect">
            <a:avLst/>
          </a:prstGeom>
          <a:noFill/>
        </p:spPr>
        <p:txBody>
          <a:bodyPr wrap="square" rtlCol="0">
            <a:spAutoFit/>
          </a:bodyPr>
          <a:lstStyle/>
          <a:p>
            <a:pPr marL="342900" indent="-342900">
              <a:lnSpc>
                <a:spcPct val="130000"/>
              </a:lnSpc>
              <a:buFont typeface="+mj-lt"/>
              <a:buAutoNum type="arabicPeriod"/>
            </a:pP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This format engages people, helping them to empathize with customers</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a:t>
            </a: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 </a:t>
            </a:r>
          </a:p>
          <a:p>
            <a:pPr marL="342900" indent="-342900">
              <a:lnSpc>
                <a:spcPct val="130000"/>
              </a:lnSpc>
              <a:buFont typeface="+mj-lt"/>
              <a:buAutoNum type="arabicPeriod"/>
            </a:pP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Get value beyond the plain facts: When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a character is well defined, we’re able to predict how that person might behave in new situations. </a:t>
            </a:r>
          </a:p>
          <a:p>
            <a:pPr marL="342900" indent="-342900">
              <a:lnSpc>
                <a:spcPct val="130000"/>
              </a:lnSpc>
              <a:buFont typeface="+mj-lt"/>
              <a:buAutoNum type="arabicPeriod"/>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Without understanding customers at this level, </a:t>
            </a: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rPr>
              <a:t>it will lead to decisions based on how committee would imagine using the product themselves. </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a:p>
            <a:pPr>
              <a:lnSpc>
                <a:spcPct val="130000"/>
              </a:lnSpc>
            </a:pPr>
            <a:endParaRPr lang="zh-CN" altLang="en-US" sz="12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p:txBody>
      </p:sp>
      <p:sp>
        <p:nvSpPr>
          <p:cNvPr id="12" name="文本框 11"/>
          <p:cNvSpPr txBox="1"/>
          <p:nvPr/>
        </p:nvSpPr>
        <p:spPr>
          <a:xfrm>
            <a:off x="11672047" y="6400800"/>
            <a:ext cx="519954" cy="369332"/>
          </a:xfrm>
          <a:prstGeom prst="rect">
            <a:avLst/>
          </a:prstGeom>
          <a:noFill/>
        </p:spPr>
        <p:txBody>
          <a:bodyPr wrap="square" rtlCol="0">
            <a:spAutoFit/>
          </a:bodyPr>
          <a:lstStyle/>
          <a:p>
            <a:r>
              <a:rPr kumimoji="1" lang="en-US" altLang="zh-CN" dirty="0"/>
              <a:t>5</a:t>
            </a:r>
            <a:endParaRPr kumimoji="1" lang="zh-CN" altLang="en-US" dirty="0"/>
          </a:p>
        </p:txBody>
      </p:sp>
    </p:spTree>
    <p:extLst>
      <p:ext uri="{BB962C8B-B14F-4D97-AF65-F5344CB8AC3E}">
        <p14:creationId xmlns:p14="http://schemas.microsoft.com/office/powerpoint/2010/main" val="343498812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2"/>
          <a:srcRect r="51203"/>
          <a:stretch/>
        </p:blipFill>
        <p:spPr>
          <a:xfrm>
            <a:off x="783643" y="-463983"/>
            <a:ext cx="5536339" cy="7563797"/>
          </a:xfrm>
          <a:prstGeom prst="rect">
            <a:avLst/>
          </a:prstGeom>
        </p:spPr>
      </p:pic>
      <p:sp>
        <p:nvSpPr>
          <p:cNvPr id="7" name="矩形 6"/>
          <p:cNvSpPr/>
          <p:nvPr/>
        </p:nvSpPr>
        <p:spPr>
          <a:xfrm>
            <a:off x="914400" y="1290920"/>
            <a:ext cx="723900" cy="7239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148"/>
          <p:cNvSpPr>
            <a:spLocks noEditPoints="1"/>
          </p:cNvSpPr>
          <p:nvPr/>
        </p:nvSpPr>
        <p:spPr bwMode="auto">
          <a:xfrm>
            <a:off x="1033462" y="1397282"/>
            <a:ext cx="485775" cy="511175"/>
          </a:xfrm>
          <a:custGeom>
            <a:avLst/>
            <a:gdLst/>
            <a:ahLst/>
            <a:cxnLst>
              <a:cxn ang="0">
                <a:pos x="238" y="8"/>
              </a:cxn>
              <a:cxn ang="0">
                <a:pos x="234" y="2"/>
              </a:cxn>
              <a:cxn ang="0">
                <a:pos x="78" y="0"/>
              </a:cxn>
              <a:cxn ang="0">
                <a:pos x="72" y="2"/>
              </a:cxn>
              <a:cxn ang="0">
                <a:pos x="68" y="48"/>
              </a:cxn>
              <a:cxn ang="0">
                <a:pos x="16" y="50"/>
              </a:cxn>
              <a:cxn ang="0">
                <a:pos x="0" y="74"/>
              </a:cxn>
              <a:cxn ang="0">
                <a:pos x="2" y="88"/>
              </a:cxn>
              <a:cxn ang="0">
                <a:pos x="44" y="162"/>
              </a:cxn>
              <a:cxn ang="0">
                <a:pos x="44" y="162"/>
              </a:cxn>
              <a:cxn ang="0">
                <a:pos x="62" y="178"/>
              </a:cxn>
              <a:cxn ang="0">
                <a:pos x="72" y="194"/>
              </a:cxn>
              <a:cxn ang="0">
                <a:pos x="96" y="228"/>
              </a:cxn>
              <a:cxn ang="0">
                <a:pos x="132" y="248"/>
              </a:cxn>
              <a:cxn ang="0">
                <a:pos x="126" y="272"/>
              </a:cxn>
              <a:cxn ang="0">
                <a:pos x="106" y="280"/>
              </a:cxn>
              <a:cxn ang="0">
                <a:pos x="98" y="308"/>
              </a:cxn>
              <a:cxn ang="0">
                <a:pos x="72" y="310"/>
              </a:cxn>
              <a:cxn ang="0">
                <a:pos x="72" y="320"/>
              </a:cxn>
              <a:cxn ang="0">
                <a:pos x="114" y="322"/>
              </a:cxn>
              <a:cxn ang="0">
                <a:pos x="228" y="322"/>
              </a:cxn>
              <a:cxn ang="0">
                <a:pos x="236" y="314"/>
              </a:cxn>
              <a:cxn ang="0">
                <a:pos x="228" y="308"/>
              </a:cxn>
              <a:cxn ang="0">
                <a:pos x="208" y="300"/>
              </a:cxn>
              <a:cxn ang="0">
                <a:pos x="190" y="274"/>
              </a:cxn>
              <a:cxn ang="0">
                <a:pos x="160" y="250"/>
              </a:cxn>
              <a:cxn ang="0">
                <a:pos x="188" y="244"/>
              </a:cxn>
              <a:cxn ang="0">
                <a:pos x="220" y="218"/>
              </a:cxn>
              <a:cxn ang="0">
                <a:pos x="236" y="180"/>
              </a:cxn>
              <a:cxn ang="0">
                <a:pos x="252" y="174"/>
              </a:cxn>
              <a:cxn ang="0">
                <a:pos x="262" y="162"/>
              </a:cxn>
              <a:cxn ang="0">
                <a:pos x="302" y="88"/>
              </a:cxn>
              <a:cxn ang="0">
                <a:pos x="306" y="82"/>
              </a:cxn>
              <a:cxn ang="0">
                <a:pos x="304" y="64"/>
              </a:cxn>
              <a:cxn ang="0">
                <a:pos x="280" y="48"/>
              </a:cxn>
              <a:cxn ang="0">
                <a:pos x="68" y="164"/>
              </a:cxn>
              <a:cxn ang="0">
                <a:pos x="56" y="154"/>
              </a:cxn>
              <a:cxn ang="0">
                <a:pos x="16" y="82"/>
              </a:cxn>
              <a:cxn ang="0">
                <a:pos x="14" y="74"/>
              </a:cxn>
              <a:cxn ang="0">
                <a:pos x="18" y="66"/>
              </a:cxn>
              <a:cxn ang="0">
                <a:pos x="68" y="64"/>
              </a:cxn>
              <a:cxn ang="0">
                <a:pos x="180" y="286"/>
              </a:cxn>
              <a:cxn ang="0">
                <a:pos x="192" y="296"/>
              </a:cxn>
              <a:cxn ang="0">
                <a:pos x="112" y="308"/>
              </a:cxn>
              <a:cxn ang="0">
                <a:pos x="114" y="296"/>
              </a:cxn>
              <a:cxn ang="0">
                <a:pos x="126" y="286"/>
              </a:cxn>
              <a:cxn ang="0">
                <a:pos x="222" y="56"/>
              </a:cxn>
              <a:cxn ang="0">
                <a:pos x="222" y="172"/>
              </a:cxn>
              <a:cxn ang="0">
                <a:pos x="222" y="174"/>
              </a:cxn>
              <a:cxn ang="0">
                <a:pos x="208" y="208"/>
              </a:cxn>
              <a:cxn ang="0">
                <a:pos x="178" y="232"/>
              </a:cxn>
              <a:cxn ang="0">
                <a:pos x="152" y="236"/>
              </a:cxn>
              <a:cxn ang="0">
                <a:pos x="116" y="226"/>
              </a:cxn>
              <a:cxn ang="0">
                <a:pos x="90" y="198"/>
              </a:cxn>
              <a:cxn ang="0">
                <a:pos x="84" y="172"/>
              </a:cxn>
              <a:cxn ang="0">
                <a:pos x="82" y="56"/>
              </a:cxn>
              <a:cxn ang="0">
                <a:pos x="222" y="56"/>
              </a:cxn>
              <a:cxn ang="0">
                <a:pos x="290" y="82"/>
              </a:cxn>
              <a:cxn ang="0">
                <a:pos x="250" y="154"/>
              </a:cxn>
              <a:cxn ang="0">
                <a:pos x="238" y="164"/>
              </a:cxn>
              <a:cxn ang="0">
                <a:pos x="280" y="64"/>
              </a:cxn>
              <a:cxn ang="0">
                <a:pos x="290" y="70"/>
              </a:cxn>
              <a:cxn ang="0">
                <a:pos x="290" y="80"/>
              </a:cxn>
            </a:cxnLst>
            <a:rect l="0" t="0" r="r" b="b"/>
            <a:pathLst>
              <a:path w="306" h="322">
                <a:moveTo>
                  <a:pt x="280" y="48"/>
                </a:moveTo>
                <a:lnTo>
                  <a:pt x="238" y="48"/>
                </a:lnTo>
                <a:lnTo>
                  <a:pt x="238" y="8"/>
                </a:lnTo>
                <a:lnTo>
                  <a:pt x="238" y="8"/>
                </a:lnTo>
                <a:lnTo>
                  <a:pt x="236" y="4"/>
                </a:lnTo>
                <a:lnTo>
                  <a:pt x="234" y="2"/>
                </a:lnTo>
                <a:lnTo>
                  <a:pt x="232" y="0"/>
                </a:lnTo>
                <a:lnTo>
                  <a:pt x="228" y="0"/>
                </a:lnTo>
                <a:lnTo>
                  <a:pt x="78" y="0"/>
                </a:lnTo>
                <a:lnTo>
                  <a:pt x="78" y="0"/>
                </a:lnTo>
                <a:lnTo>
                  <a:pt x="74" y="0"/>
                </a:lnTo>
                <a:lnTo>
                  <a:pt x="72" y="2"/>
                </a:lnTo>
                <a:lnTo>
                  <a:pt x="70" y="4"/>
                </a:lnTo>
                <a:lnTo>
                  <a:pt x="68" y="8"/>
                </a:lnTo>
                <a:lnTo>
                  <a:pt x="68" y="48"/>
                </a:lnTo>
                <a:lnTo>
                  <a:pt x="26" y="48"/>
                </a:lnTo>
                <a:lnTo>
                  <a:pt x="26" y="48"/>
                </a:lnTo>
                <a:lnTo>
                  <a:pt x="16" y="50"/>
                </a:lnTo>
                <a:lnTo>
                  <a:pt x="8" y="56"/>
                </a:lnTo>
                <a:lnTo>
                  <a:pt x="2" y="64"/>
                </a:lnTo>
                <a:lnTo>
                  <a:pt x="0" y="74"/>
                </a:lnTo>
                <a:lnTo>
                  <a:pt x="0" y="74"/>
                </a:lnTo>
                <a:lnTo>
                  <a:pt x="0" y="82"/>
                </a:lnTo>
                <a:lnTo>
                  <a:pt x="2" y="88"/>
                </a:lnTo>
                <a:lnTo>
                  <a:pt x="2" y="88"/>
                </a:lnTo>
                <a:lnTo>
                  <a:pt x="4" y="88"/>
                </a:lnTo>
                <a:lnTo>
                  <a:pt x="44" y="162"/>
                </a:lnTo>
                <a:lnTo>
                  <a:pt x="44" y="162"/>
                </a:lnTo>
                <a:lnTo>
                  <a:pt x="44" y="162"/>
                </a:lnTo>
                <a:lnTo>
                  <a:pt x="44" y="162"/>
                </a:lnTo>
                <a:lnTo>
                  <a:pt x="48" y="168"/>
                </a:lnTo>
                <a:lnTo>
                  <a:pt x="54" y="174"/>
                </a:lnTo>
                <a:lnTo>
                  <a:pt x="62" y="178"/>
                </a:lnTo>
                <a:lnTo>
                  <a:pt x="70" y="180"/>
                </a:lnTo>
                <a:lnTo>
                  <a:pt x="70" y="180"/>
                </a:lnTo>
                <a:lnTo>
                  <a:pt x="72" y="194"/>
                </a:lnTo>
                <a:lnTo>
                  <a:pt x="78" y="208"/>
                </a:lnTo>
                <a:lnTo>
                  <a:pt x="86" y="218"/>
                </a:lnTo>
                <a:lnTo>
                  <a:pt x="96" y="228"/>
                </a:lnTo>
                <a:lnTo>
                  <a:pt x="106" y="236"/>
                </a:lnTo>
                <a:lnTo>
                  <a:pt x="118" y="244"/>
                </a:lnTo>
                <a:lnTo>
                  <a:pt x="132" y="248"/>
                </a:lnTo>
                <a:lnTo>
                  <a:pt x="146" y="250"/>
                </a:lnTo>
                <a:lnTo>
                  <a:pt x="146" y="272"/>
                </a:lnTo>
                <a:lnTo>
                  <a:pt x="126" y="272"/>
                </a:lnTo>
                <a:lnTo>
                  <a:pt x="126" y="272"/>
                </a:lnTo>
                <a:lnTo>
                  <a:pt x="114" y="274"/>
                </a:lnTo>
                <a:lnTo>
                  <a:pt x="106" y="280"/>
                </a:lnTo>
                <a:lnTo>
                  <a:pt x="100" y="290"/>
                </a:lnTo>
                <a:lnTo>
                  <a:pt x="98" y="300"/>
                </a:lnTo>
                <a:lnTo>
                  <a:pt x="98" y="308"/>
                </a:lnTo>
                <a:lnTo>
                  <a:pt x="78" y="308"/>
                </a:lnTo>
                <a:lnTo>
                  <a:pt x="78" y="308"/>
                </a:lnTo>
                <a:lnTo>
                  <a:pt x="72" y="310"/>
                </a:lnTo>
                <a:lnTo>
                  <a:pt x="70" y="314"/>
                </a:lnTo>
                <a:lnTo>
                  <a:pt x="70" y="314"/>
                </a:lnTo>
                <a:lnTo>
                  <a:pt x="72" y="320"/>
                </a:lnTo>
                <a:lnTo>
                  <a:pt x="78" y="322"/>
                </a:lnTo>
                <a:lnTo>
                  <a:pt x="98" y="322"/>
                </a:lnTo>
                <a:lnTo>
                  <a:pt x="114" y="322"/>
                </a:lnTo>
                <a:lnTo>
                  <a:pt x="192" y="322"/>
                </a:lnTo>
                <a:lnTo>
                  <a:pt x="208" y="322"/>
                </a:lnTo>
                <a:lnTo>
                  <a:pt x="228" y="322"/>
                </a:lnTo>
                <a:lnTo>
                  <a:pt x="228" y="322"/>
                </a:lnTo>
                <a:lnTo>
                  <a:pt x="234" y="320"/>
                </a:lnTo>
                <a:lnTo>
                  <a:pt x="236" y="314"/>
                </a:lnTo>
                <a:lnTo>
                  <a:pt x="236" y="314"/>
                </a:lnTo>
                <a:lnTo>
                  <a:pt x="234" y="310"/>
                </a:lnTo>
                <a:lnTo>
                  <a:pt x="228" y="308"/>
                </a:lnTo>
                <a:lnTo>
                  <a:pt x="208" y="308"/>
                </a:lnTo>
                <a:lnTo>
                  <a:pt x="208" y="300"/>
                </a:lnTo>
                <a:lnTo>
                  <a:pt x="208" y="300"/>
                </a:lnTo>
                <a:lnTo>
                  <a:pt x="206" y="290"/>
                </a:lnTo>
                <a:lnTo>
                  <a:pt x="200" y="280"/>
                </a:lnTo>
                <a:lnTo>
                  <a:pt x="190" y="274"/>
                </a:lnTo>
                <a:lnTo>
                  <a:pt x="180" y="272"/>
                </a:lnTo>
                <a:lnTo>
                  <a:pt x="160" y="272"/>
                </a:lnTo>
                <a:lnTo>
                  <a:pt x="160" y="250"/>
                </a:lnTo>
                <a:lnTo>
                  <a:pt x="160" y="250"/>
                </a:lnTo>
                <a:lnTo>
                  <a:pt x="174" y="248"/>
                </a:lnTo>
                <a:lnTo>
                  <a:pt x="188" y="244"/>
                </a:lnTo>
                <a:lnTo>
                  <a:pt x="200" y="236"/>
                </a:lnTo>
                <a:lnTo>
                  <a:pt x="210" y="228"/>
                </a:lnTo>
                <a:lnTo>
                  <a:pt x="220" y="218"/>
                </a:lnTo>
                <a:lnTo>
                  <a:pt x="228" y="208"/>
                </a:lnTo>
                <a:lnTo>
                  <a:pt x="232" y="194"/>
                </a:lnTo>
                <a:lnTo>
                  <a:pt x="236" y="180"/>
                </a:lnTo>
                <a:lnTo>
                  <a:pt x="236" y="180"/>
                </a:lnTo>
                <a:lnTo>
                  <a:pt x="244" y="178"/>
                </a:lnTo>
                <a:lnTo>
                  <a:pt x="252" y="174"/>
                </a:lnTo>
                <a:lnTo>
                  <a:pt x="258" y="168"/>
                </a:lnTo>
                <a:lnTo>
                  <a:pt x="262" y="162"/>
                </a:lnTo>
                <a:lnTo>
                  <a:pt x="262" y="162"/>
                </a:lnTo>
                <a:lnTo>
                  <a:pt x="262" y="162"/>
                </a:lnTo>
                <a:lnTo>
                  <a:pt x="302" y="88"/>
                </a:lnTo>
                <a:lnTo>
                  <a:pt x="302" y="88"/>
                </a:lnTo>
                <a:lnTo>
                  <a:pt x="302" y="88"/>
                </a:lnTo>
                <a:lnTo>
                  <a:pt x="302" y="88"/>
                </a:lnTo>
                <a:lnTo>
                  <a:pt x="306" y="82"/>
                </a:lnTo>
                <a:lnTo>
                  <a:pt x="306" y="74"/>
                </a:lnTo>
                <a:lnTo>
                  <a:pt x="306" y="74"/>
                </a:lnTo>
                <a:lnTo>
                  <a:pt x="304" y="64"/>
                </a:lnTo>
                <a:lnTo>
                  <a:pt x="298" y="56"/>
                </a:lnTo>
                <a:lnTo>
                  <a:pt x="290" y="50"/>
                </a:lnTo>
                <a:lnTo>
                  <a:pt x="280" y="48"/>
                </a:lnTo>
                <a:lnTo>
                  <a:pt x="280" y="48"/>
                </a:lnTo>
                <a:close/>
                <a:moveTo>
                  <a:pt x="68" y="164"/>
                </a:moveTo>
                <a:lnTo>
                  <a:pt x="68" y="164"/>
                </a:lnTo>
                <a:lnTo>
                  <a:pt x="62" y="160"/>
                </a:lnTo>
                <a:lnTo>
                  <a:pt x="56" y="154"/>
                </a:lnTo>
                <a:lnTo>
                  <a:pt x="56" y="154"/>
                </a:lnTo>
                <a:lnTo>
                  <a:pt x="56" y="154"/>
                </a:lnTo>
                <a:lnTo>
                  <a:pt x="16" y="82"/>
                </a:lnTo>
                <a:lnTo>
                  <a:pt x="16" y="82"/>
                </a:lnTo>
                <a:lnTo>
                  <a:pt x="16" y="80"/>
                </a:lnTo>
                <a:lnTo>
                  <a:pt x="16" y="80"/>
                </a:lnTo>
                <a:lnTo>
                  <a:pt x="14" y="74"/>
                </a:lnTo>
                <a:lnTo>
                  <a:pt x="14" y="74"/>
                </a:lnTo>
                <a:lnTo>
                  <a:pt x="16" y="70"/>
                </a:lnTo>
                <a:lnTo>
                  <a:pt x="18" y="66"/>
                </a:lnTo>
                <a:lnTo>
                  <a:pt x="22" y="64"/>
                </a:lnTo>
                <a:lnTo>
                  <a:pt x="26" y="64"/>
                </a:lnTo>
                <a:lnTo>
                  <a:pt x="68" y="64"/>
                </a:lnTo>
                <a:lnTo>
                  <a:pt x="68" y="164"/>
                </a:lnTo>
                <a:close/>
                <a:moveTo>
                  <a:pt x="180" y="286"/>
                </a:moveTo>
                <a:lnTo>
                  <a:pt x="180" y="286"/>
                </a:lnTo>
                <a:lnTo>
                  <a:pt x="186" y="288"/>
                </a:lnTo>
                <a:lnTo>
                  <a:pt x="190" y="290"/>
                </a:lnTo>
                <a:lnTo>
                  <a:pt x="192" y="296"/>
                </a:lnTo>
                <a:lnTo>
                  <a:pt x="194" y="300"/>
                </a:lnTo>
                <a:lnTo>
                  <a:pt x="194" y="308"/>
                </a:lnTo>
                <a:lnTo>
                  <a:pt x="112" y="308"/>
                </a:lnTo>
                <a:lnTo>
                  <a:pt x="112" y="300"/>
                </a:lnTo>
                <a:lnTo>
                  <a:pt x="112" y="300"/>
                </a:lnTo>
                <a:lnTo>
                  <a:pt x="114" y="296"/>
                </a:lnTo>
                <a:lnTo>
                  <a:pt x="116" y="290"/>
                </a:lnTo>
                <a:lnTo>
                  <a:pt x="120" y="288"/>
                </a:lnTo>
                <a:lnTo>
                  <a:pt x="126" y="286"/>
                </a:lnTo>
                <a:lnTo>
                  <a:pt x="152" y="286"/>
                </a:lnTo>
                <a:lnTo>
                  <a:pt x="180" y="286"/>
                </a:lnTo>
                <a:close/>
                <a:moveTo>
                  <a:pt x="222" y="56"/>
                </a:moveTo>
                <a:lnTo>
                  <a:pt x="222" y="170"/>
                </a:lnTo>
                <a:lnTo>
                  <a:pt x="222" y="170"/>
                </a:lnTo>
                <a:lnTo>
                  <a:pt x="222" y="172"/>
                </a:lnTo>
                <a:lnTo>
                  <a:pt x="222" y="172"/>
                </a:lnTo>
                <a:lnTo>
                  <a:pt x="222" y="174"/>
                </a:lnTo>
                <a:lnTo>
                  <a:pt x="222" y="174"/>
                </a:lnTo>
                <a:lnTo>
                  <a:pt x="220" y="186"/>
                </a:lnTo>
                <a:lnTo>
                  <a:pt x="216" y="198"/>
                </a:lnTo>
                <a:lnTo>
                  <a:pt x="208" y="208"/>
                </a:lnTo>
                <a:lnTo>
                  <a:pt x="200" y="218"/>
                </a:lnTo>
                <a:lnTo>
                  <a:pt x="190" y="226"/>
                </a:lnTo>
                <a:lnTo>
                  <a:pt x="178" y="232"/>
                </a:lnTo>
                <a:lnTo>
                  <a:pt x="166" y="234"/>
                </a:lnTo>
                <a:lnTo>
                  <a:pt x="152" y="236"/>
                </a:lnTo>
                <a:lnTo>
                  <a:pt x="152" y="236"/>
                </a:lnTo>
                <a:lnTo>
                  <a:pt x="140" y="234"/>
                </a:lnTo>
                <a:lnTo>
                  <a:pt x="128" y="232"/>
                </a:lnTo>
                <a:lnTo>
                  <a:pt x="116" y="226"/>
                </a:lnTo>
                <a:lnTo>
                  <a:pt x="106" y="218"/>
                </a:lnTo>
                <a:lnTo>
                  <a:pt x="98" y="208"/>
                </a:lnTo>
                <a:lnTo>
                  <a:pt x="90" y="198"/>
                </a:lnTo>
                <a:lnTo>
                  <a:pt x="86" y="186"/>
                </a:lnTo>
                <a:lnTo>
                  <a:pt x="84" y="174"/>
                </a:lnTo>
                <a:lnTo>
                  <a:pt x="84" y="172"/>
                </a:lnTo>
                <a:lnTo>
                  <a:pt x="84" y="172"/>
                </a:lnTo>
                <a:lnTo>
                  <a:pt x="82" y="170"/>
                </a:lnTo>
                <a:lnTo>
                  <a:pt x="82" y="56"/>
                </a:lnTo>
                <a:lnTo>
                  <a:pt x="82" y="14"/>
                </a:lnTo>
                <a:lnTo>
                  <a:pt x="222" y="14"/>
                </a:lnTo>
                <a:lnTo>
                  <a:pt x="222" y="56"/>
                </a:lnTo>
                <a:close/>
                <a:moveTo>
                  <a:pt x="290" y="80"/>
                </a:moveTo>
                <a:lnTo>
                  <a:pt x="290" y="80"/>
                </a:lnTo>
                <a:lnTo>
                  <a:pt x="290" y="82"/>
                </a:lnTo>
                <a:lnTo>
                  <a:pt x="250" y="154"/>
                </a:lnTo>
                <a:lnTo>
                  <a:pt x="250" y="154"/>
                </a:lnTo>
                <a:lnTo>
                  <a:pt x="250" y="154"/>
                </a:lnTo>
                <a:lnTo>
                  <a:pt x="250" y="154"/>
                </a:lnTo>
                <a:lnTo>
                  <a:pt x="244" y="160"/>
                </a:lnTo>
                <a:lnTo>
                  <a:pt x="238" y="164"/>
                </a:lnTo>
                <a:lnTo>
                  <a:pt x="238" y="64"/>
                </a:lnTo>
                <a:lnTo>
                  <a:pt x="280" y="64"/>
                </a:lnTo>
                <a:lnTo>
                  <a:pt x="280" y="64"/>
                </a:lnTo>
                <a:lnTo>
                  <a:pt x="284" y="64"/>
                </a:lnTo>
                <a:lnTo>
                  <a:pt x="288" y="66"/>
                </a:lnTo>
                <a:lnTo>
                  <a:pt x="290" y="70"/>
                </a:lnTo>
                <a:lnTo>
                  <a:pt x="292" y="74"/>
                </a:lnTo>
                <a:lnTo>
                  <a:pt x="292" y="74"/>
                </a:lnTo>
                <a:lnTo>
                  <a:pt x="290" y="80"/>
                </a:lnTo>
                <a:lnTo>
                  <a:pt x="290" y="8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914400" y="3067050"/>
            <a:ext cx="723900" cy="7239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 25"/>
          <p:cNvGrpSpPr/>
          <p:nvPr/>
        </p:nvGrpSpPr>
        <p:grpSpPr>
          <a:xfrm>
            <a:off x="1063805" y="3214867"/>
            <a:ext cx="439557" cy="439557"/>
            <a:chOff x="3948113" y="2317750"/>
            <a:chExt cx="368300" cy="368300"/>
          </a:xfrm>
          <a:solidFill>
            <a:schemeClr val="bg1"/>
          </a:solidFill>
        </p:grpSpPr>
        <p:sp>
          <p:nvSpPr>
            <p:cNvPr id="12" name="Freeform 146"/>
            <p:cNvSpPr>
              <a:spLocks noEditPoints="1"/>
            </p:cNvSpPr>
            <p:nvPr/>
          </p:nvSpPr>
          <p:spPr bwMode="auto">
            <a:xfrm>
              <a:off x="3948113" y="2317750"/>
              <a:ext cx="368300" cy="368300"/>
            </a:xfrm>
            <a:custGeom>
              <a:avLst/>
              <a:gdLst/>
              <a:ahLst/>
              <a:cxnLst>
                <a:cxn ang="0">
                  <a:pos x="206" y="232"/>
                </a:cxn>
                <a:cxn ang="0">
                  <a:pos x="26" y="232"/>
                </a:cxn>
                <a:cxn ang="0">
                  <a:pos x="26" y="232"/>
                </a:cxn>
                <a:cxn ang="0">
                  <a:pos x="16" y="230"/>
                </a:cxn>
                <a:cxn ang="0">
                  <a:pos x="8" y="224"/>
                </a:cxn>
                <a:cxn ang="0">
                  <a:pos x="2" y="216"/>
                </a:cxn>
                <a:cxn ang="0">
                  <a:pos x="0" y="204"/>
                </a:cxn>
                <a:cxn ang="0">
                  <a:pos x="0" y="26"/>
                </a:cxn>
                <a:cxn ang="0">
                  <a:pos x="0" y="26"/>
                </a:cxn>
                <a:cxn ang="0">
                  <a:pos x="2" y="16"/>
                </a:cxn>
                <a:cxn ang="0">
                  <a:pos x="8" y="8"/>
                </a:cxn>
                <a:cxn ang="0">
                  <a:pos x="16" y="2"/>
                </a:cxn>
                <a:cxn ang="0">
                  <a:pos x="26" y="0"/>
                </a:cxn>
                <a:cxn ang="0">
                  <a:pos x="206" y="0"/>
                </a:cxn>
                <a:cxn ang="0">
                  <a:pos x="206" y="0"/>
                </a:cxn>
                <a:cxn ang="0">
                  <a:pos x="216" y="2"/>
                </a:cxn>
                <a:cxn ang="0">
                  <a:pos x="224" y="8"/>
                </a:cxn>
                <a:cxn ang="0">
                  <a:pos x="230" y="16"/>
                </a:cxn>
                <a:cxn ang="0">
                  <a:pos x="232" y="26"/>
                </a:cxn>
                <a:cxn ang="0">
                  <a:pos x="232" y="204"/>
                </a:cxn>
                <a:cxn ang="0">
                  <a:pos x="232" y="204"/>
                </a:cxn>
                <a:cxn ang="0">
                  <a:pos x="230" y="216"/>
                </a:cxn>
                <a:cxn ang="0">
                  <a:pos x="224" y="224"/>
                </a:cxn>
                <a:cxn ang="0">
                  <a:pos x="216" y="230"/>
                </a:cxn>
                <a:cxn ang="0">
                  <a:pos x="206" y="232"/>
                </a:cxn>
                <a:cxn ang="0">
                  <a:pos x="206" y="232"/>
                </a:cxn>
                <a:cxn ang="0">
                  <a:pos x="26" y="14"/>
                </a:cxn>
                <a:cxn ang="0">
                  <a:pos x="26" y="14"/>
                </a:cxn>
                <a:cxn ang="0">
                  <a:pos x="22" y="16"/>
                </a:cxn>
                <a:cxn ang="0">
                  <a:pos x="18" y="18"/>
                </a:cxn>
                <a:cxn ang="0">
                  <a:pos x="16" y="22"/>
                </a:cxn>
                <a:cxn ang="0">
                  <a:pos x="14" y="26"/>
                </a:cxn>
                <a:cxn ang="0">
                  <a:pos x="14" y="204"/>
                </a:cxn>
                <a:cxn ang="0">
                  <a:pos x="14" y="204"/>
                </a:cxn>
                <a:cxn ang="0">
                  <a:pos x="16" y="210"/>
                </a:cxn>
                <a:cxn ang="0">
                  <a:pos x="18" y="214"/>
                </a:cxn>
                <a:cxn ang="0">
                  <a:pos x="22" y="216"/>
                </a:cxn>
                <a:cxn ang="0">
                  <a:pos x="26" y="216"/>
                </a:cxn>
                <a:cxn ang="0">
                  <a:pos x="206" y="216"/>
                </a:cxn>
                <a:cxn ang="0">
                  <a:pos x="206" y="216"/>
                </a:cxn>
                <a:cxn ang="0">
                  <a:pos x="210" y="216"/>
                </a:cxn>
                <a:cxn ang="0">
                  <a:pos x="214" y="214"/>
                </a:cxn>
                <a:cxn ang="0">
                  <a:pos x="216" y="210"/>
                </a:cxn>
                <a:cxn ang="0">
                  <a:pos x="216" y="204"/>
                </a:cxn>
                <a:cxn ang="0">
                  <a:pos x="216" y="26"/>
                </a:cxn>
                <a:cxn ang="0">
                  <a:pos x="216" y="26"/>
                </a:cxn>
                <a:cxn ang="0">
                  <a:pos x="216" y="22"/>
                </a:cxn>
                <a:cxn ang="0">
                  <a:pos x="214" y="18"/>
                </a:cxn>
                <a:cxn ang="0">
                  <a:pos x="210" y="16"/>
                </a:cxn>
                <a:cxn ang="0">
                  <a:pos x="206" y="14"/>
                </a:cxn>
                <a:cxn ang="0">
                  <a:pos x="26" y="14"/>
                </a:cxn>
              </a:cxnLst>
              <a:rect l="0" t="0" r="r" b="b"/>
              <a:pathLst>
                <a:path w="232" h="232">
                  <a:moveTo>
                    <a:pt x="206" y="232"/>
                  </a:moveTo>
                  <a:lnTo>
                    <a:pt x="26" y="232"/>
                  </a:lnTo>
                  <a:lnTo>
                    <a:pt x="26" y="232"/>
                  </a:lnTo>
                  <a:lnTo>
                    <a:pt x="16" y="230"/>
                  </a:lnTo>
                  <a:lnTo>
                    <a:pt x="8" y="224"/>
                  </a:lnTo>
                  <a:lnTo>
                    <a:pt x="2" y="216"/>
                  </a:lnTo>
                  <a:lnTo>
                    <a:pt x="0" y="204"/>
                  </a:lnTo>
                  <a:lnTo>
                    <a:pt x="0" y="26"/>
                  </a:lnTo>
                  <a:lnTo>
                    <a:pt x="0" y="26"/>
                  </a:lnTo>
                  <a:lnTo>
                    <a:pt x="2" y="16"/>
                  </a:lnTo>
                  <a:lnTo>
                    <a:pt x="8" y="8"/>
                  </a:lnTo>
                  <a:lnTo>
                    <a:pt x="16" y="2"/>
                  </a:lnTo>
                  <a:lnTo>
                    <a:pt x="26" y="0"/>
                  </a:lnTo>
                  <a:lnTo>
                    <a:pt x="206" y="0"/>
                  </a:lnTo>
                  <a:lnTo>
                    <a:pt x="206" y="0"/>
                  </a:lnTo>
                  <a:lnTo>
                    <a:pt x="216" y="2"/>
                  </a:lnTo>
                  <a:lnTo>
                    <a:pt x="224" y="8"/>
                  </a:lnTo>
                  <a:lnTo>
                    <a:pt x="230" y="16"/>
                  </a:lnTo>
                  <a:lnTo>
                    <a:pt x="232" y="26"/>
                  </a:lnTo>
                  <a:lnTo>
                    <a:pt x="232" y="204"/>
                  </a:lnTo>
                  <a:lnTo>
                    <a:pt x="232" y="204"/>
                  </a:lnTo>
                  <a:lnTo>
                    <a:pt x="230" y="216"/>
                  </a:lnTo>
                  <a:lnTo>
                    <a:pt x="224" y="224"/>
                  </a:lnTo>
                  <a:lnTo>
                    <a:pt x="216" y="230"/>
                  </a:lnTo>
                  <a:lnTo>
                    <a:pt x="206" y="232"/>
                  </a:lnTo>
                  <a:lnTo>
                    <a:pt x="206" y="232"/>
                  </a:lnTo>
                  <a:close/>
                  <a:moveTo>
                    <a:pt x="26" y="14"/>
                  </a:moveTo>
                  <a:lnTo>
                    <a:pt x="26" y="14"/>
                  </a:lnTo>
                  <a:lnTo>
                    <a:pt x="22" y="16"/>
                  </a:lnTo>
                  <a:lnTo>
                    <a:pt x="18" y="18"/>
                  </a:lnTo>
                  <a:lnTo>
                    <a:pt x="16" y="22"/>
                  </a:lnTo>
                  <a:lnTo>
                    <a:pt x="14" y="26"/>
                  </a:lnTo>
                  <a:lnTo>
                    <a:pt x="14" y="204"/>
                  </a:lnTo>
                  <a:lnTo>
                    <a:pt x="14" y="204"/>
                  </a:lnTo>
                  <a:lnTo>
                    <a:pt x="16" y="210"/>
                  </a:lnTo>
                  <a:lnTo>
                    <a:pt x="18" y="214"/>
                  </a:lnTo>
                  <a:lnTo>
                    <a:pt x="22" y="216"/>
                  </a:lnTo>
                  <a:lnTo>
                    <a:pt x="26" y="216"/>
                  </a:lnTo>
                  <a:lnTo>
                    <a:pt x="206" y="216"/>
                  </a:lnTo>
                  <a:lnTo>
                    <a:pt x="206" y="216"/>
                  </a:lnTo>
                  <a:lnTo>
                    <a:pt x="210" y="216"/>
                  </a:lnTo>
                  <a:lnTo>
                    <a:pt x="214" y="214"/>
                  </a:lnTo>
                  <a:lnTo>
                    <a:pt x="216" y="210"/>
                  </a:lnTo>
                  <a:lnTo>
                    <a:pt x="216" y="204"/>
                  </a:lnTo>
                  <a:lnTo>
                    <a:pt x="216" y="26"/>
                  </a:lnTo>
                  <a:lnTo>
                    <a:pt x="216" y="26"/>
                  </a:lnTo>
                  <a:lnTo>
                    <a:pt x="216" y="22"/>
                  </a:lnTo>
                  <a:lnTo>
                    <a:pt x="214" y="18"/>
                  </a:lnTo>
                  <a:lnTo>
                    <a:pt x="210" y="16"/>
                  </a:lnTo>
                  <a:lnTo>
                    <a:pt x="206" y="14"/>
                  </a:lnTo>
                  <a:lnTo>
                    <a:pt x="26"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47"/>
            <p:cNvSpPr>
              <a:spLocks/>
            </p:cNvSpPr>
            <p:nvPr/>
          </p:nvSpPr>
          <p:spPr bwMode="auto">
            <a:xfrm>
              <a:off x="4071938" y="2359025"/>
              <a:ext cx="120650" cy="285750"/>
            </a:xfrm>
            <a:custGeom>
              <a:avLst/>
              <a:gdLst/>
              <a:ahLst/>
              <a:cxnLst>
                <a:cxn ang="0">
                  <a:pos x="30" y="158"/>
                </a:cxn>
                <a:cxn ang="0">
                  <a:pos x="22" y="156"/>
                </a:cxn>
                <a:cxn ang="0">
                  <a:pos x="6" y="152"/>
                </a:cxn>
                <a:cxn ang="0">
                  <a:pos x="4" y="132"/>
                </a:cxn>
                <a:cxn ang="0">
                  <a:pos x="18" y="140"/>
                </a:cxn>
                <a:cxn ang="0">
                  <a:pos x="34" y="142"/>
                </a:cxn>
                <a:cxn ang="0">
                  <a:pos x="44" y="140"/>
                </a:cxn>
                <a:cxn ang="0">
                  <a:pos x="56" y="130"/>
                </a:cxn>
                <a:cxn ang="0">
                  <a:pos x="58" y="120"/>
                </a:cxn>
                <a:cxn ang="0">
                  <a:pos x="52" y="106"/>
                </a:cxn>
                <a:cxn ang="0">
                  <a:pos x="34" y="94"/>
                </a:cxn>
                <a:cxn ang="0">
                  <a:pos x="20" y="88"/>
                </a:cxn>
                <a:cxn ang="0">
                  <a:pos x="6" y="74"/>
                </a:cxn>
                <a:cxn ang="0">
                  <a:pos x="2" y="64"/>
                </a:cxn>
                <a:cxn ang="0">
                  <a:pos x="2" y="56"/>
                </a:cxn>
                <a:cxn ang="0">
                  <a:pos x="10" y="34"/>
                </a:cxn>
                <a:cxn ang="0">
                  <a:pos x="32" y="22"/>
                </a:cxn>
                <a:cxn ang="0">
                  <a:pos x="44" y="0"/>
                </a:cxn>
                <a:cxn ang="0">
                  <a:pos x="44" y="20"/>
                </a:cxn>
                <a:cxn ang="0">
                  <a:pos x="72" y="28"/>
                </a:cxn>
                <a:cxn ang="0">
                  <a:pos x="66" y="42"/>
                </a:cxn>
                <a:cxn ang="0">
                  <a:pos x="50" y="36"/>
                </a:cxn>
                <a:cxn ang="0">
                  <a:pos x="40" y="36"/>
                </a:cxn>
                <a:cxn ang="0">
                  <a:pos x="24" y="42"/>
                </a:cxn>
                <a:cxn ang="0">
                  <a:pos x="18" y="54"/>
                </a:cxn>
                <a:cxn ang="0">
                  <a:pos x="20" y="62"/>
                </a:cxn>
                <a:cxn ang="0">
                  <a:pos x="32" y="74"/>
                </a:cxn>
                <a:cxn ang="0">
                  <a:pos x="44" y="80"/>
                </a:cxn>
                <a:cxn ang="0">
                  <a:pos x="68" y="96"/>
                </a:cxn>
                <a:cxn ang="0">
                  <a:pos x="76" y="120"/>
                </a:cxn>
                <a:cxn ang="0">
                  <a:pos x="74" y="132"/>
                </a:cxn>
                <a:cxn ang="0">
                  <a:pos x="64" y="148"/>
                </a:cxn>
                <a:cxn ang="0">
                  <a:pos x="52" y="154"/>
                </a:cxn>
                <a:cxn ang="0">
                  <a:pos x="44" y="180"/>
                </a:cxn>
              </a:cxnLst>
              <a:rect l="0" t="0" r="r" b="b"/>
              <a:pathLst>
                <a:path w="76" h="180">
                  <a:moveTo>
                    <a:pt x="30" y="180"/>
                  </a:moveTo>
                  <a:lnTo>
                    <a:pt x="30" y="158"/>
                  </a:lnTo>
                  <a:lnTo>
                    <a:pt x="30" y="158"/>
                  </a:lnTo>
                  <a:lnTo>
                    <a:pt x="22" y="156"/>
                  </a:lnTo>
                  <a:lnTo>
                    <a:pt x="14" y="154"/>
                  </a:lnTo>
                  <a:lnTo>
                    <a:pt x="6" y="152"/>
                  </a:lnTo>
                  <a:lnTo>
                    <a:pt x="0" y="148"/>
                  </a:lnTo>
                  <a:lnTo>
                    <a:pt x="4" y="132"/>
                  </a:lnTo>
                  <a:lnTo>
                    <a:pt x="4" y="132"/>
                  </a:lnTo>
                  <a:lnTo>
                    <a:pt x="18" y="140"/>
                  </a:lnTo>
                  <a:lnTo>
                    <a:pt x="26" y="142"/>
                  </a:lnTo>
                  <a:lnTo>
                    <a:pt x="34" y="142"/>
                  </a:lnTo>
                  <a:lnTo>
                    <a:pt x="34" y="142"/>
                  </a:lnTo>
                  <a:lnTo>
                    <a:pt x="44" y="140"/>
                  </a:lnTo>
                  <a:lnTo>
                    <a:pt x="52" y="136"/>
                  </a:lnTo>
                  <a:lnTo>
                    <a:pt x="56" y="130"/>
                  </a:lnTo>
                  <a:lnTo>
                    <a:pt x="58" y="120"/>
                  </a:lnTo>
                  <a:lnTo>
                    <a:pt x="58" y="120"/>
                  </a:lnTo>
                  <a:lnTo>
                    <a:pt x="56" y="112"/>
                  </a:lnTo>
                  <a:lnTo>
                    <a:pt x="52" y="106"/>
                  </a:lnTo>
                  <a:lnTo>
                    <a:pt x="46" y="100"/>
                  </a:lnTo>
                  <a:lnTo>
                    <a:pt x="34" y="94"/>
                  </a:lnTo>
                  <a:lnTo>
                    <a:pt x="34" y="94"/>
                  </a:lnTo>
                  <a:lnTo>
                    <a:pt x="20" y="88"/>
                  </a:lnTo>
                  <a:lnTo>
                    <a:pt x="10" y="80"/>
                  </a:lnTo>
                  <a:lnTo>
                    <a:pt x="6" y="74"/>
                  </a:lnTo>
                  <a:lnTo>
                    <a:pt x="4" y="70"/>
                  </a:lnTo>
                  <a:lnTo>
                    <a:pt x="2" y="64"/>
                  </a:lnTo>
                  <a:lnTo>
                    <a:pt x="2" y="56"/>
                  </a:lnTo>
                  <a:lnTo>
                    <a:pt x="2" y="56"/>
                  </a:lnTo>
                  <a:lnTo>
                    <a:pt x="4" y="44"/>
                  </a:lnTo>
                  <a:lnTo>
                    <a:pt x="10" y="34"/>
                  </a:lnTo>
                  <a:lnTo>
                    <a:pt x="20" y="26"/>
                  </a:lnTo>
                  <a:lnTo>
                    <a:pt x="32" y="22"/>
                  </a:lnTo>
                  <a:lnTo>
                    <a:pt x="32" y="0"/>
                  </a:lnTo>
                  <a:lnTo>
                    <a:pt x="44" y="0"/>
                  </a:lnTo>
                  <a:lnTo>
                    <a:pt x="44" y="20"/>
                  </a:lnTo>
                  <a:lnTo>
                    <a:pt x="44" y="20"/>
                  </a:lnTo>
                  <a:lnTo>
                    <a:pt x="60" y="24"/>
                  </a:lnTo>
                  <a:lnTo>
                    <a:pt x="72" y="28"/>
                  </a:lnTo>
                  <a:lnTo>
                    <a:pt x="66" y="42"/>
                  </a:lnTo>
                  <a:lnTo>
                    <a:pt x="66" y="42"/>
                  </a:lnTo>
                  <a:lnTo>
                    <a:pt x="56" y="38"/>
                  </a:lnTo>
                  <a:lnTo>
                    <a:pt x="50" y="36"/>
                  </a:lnTo>
                  <a:lnTo>
                    <a:pt x="40" y="36"/>
                  </a:lnTo>
                  <a:lnTo>
                    <a:pt x="40" y="36"/>
                  </a:lnTo>
                  <a:lnTo>
                    <a:pt x="30" y="38"/>
                  </a:lnTo>
                  <a:lnTo>
                    <a:pt x="24" y="42"/>
                  </a:lnTo>
                  <a:lnTo>
                    <a:pt x="20" y="48"/>
                  </a:lnTo>
                  <a:lnTo>
                    <a:pt x="18" y="54"/>
                  </a:lnTo>
                  <a:lnTo>
                    <a:pt x="18" y="54"/>
                  </a:lnTo>
                  <a:lnTo>
                    <a:pt x="20" y="62"/>
                  </a:lnTo>
                  <a:lnTo>
                    <a:pt x="24" y="68"/>
                  </a:lnTo>
                  <a:lnTo>
                    <a:pt x="32" y="74"/>
                  </a:lnTo>
                  <a:lnTo>
                    <a:pt x="44" y="80"/>
                  </a:lnTo>
                  <a:lnTo>
                    <a:pt x="44" y="80"/>
                  </a:lnTo>
                  <a:lnTo>
                    <a:pt x="58" y="86"/>
                  </a:lnTo>
                  <a:lnTo>
                    <a:pt x="68" y="96"/>
                  </a:lnTo>
                  <a:lnTo>
                    <a:pt x="74" y="106"/>
                  </a:lnTo>
                  <a:lnTo>
                    <a:pt x="76" y="120"/>
                  </a:lnTo>
                  <a:lnTo>
                    <a:pt x="76" y="120"/>
                  </a:lnTo>
                  <a:lnTo>
                    <a:pt x="74" y="132"/>
                  </a:lnTo>
                  <a:lnTo>
                    <a:pt x="68" y="142"/>
                  </a:lnTo>
                  <a:lnTo>
                    <a:pt x="64" y="148"/>
                  </a:lnTo>
                  <a:lnTo>
                    <a:pt x="58" y="152"/>
                  </a:lnTo>
                  <a:lnTo>
                    <a:pt x="52" y="154"/>
                  </a:lnTo>
                  <a:lnTo>
                    <a:pt x="44" y="156"/>
                  </a:lnTo>
                  <a:lnTo>
                    <a:pt x="44" y="180"/>
                  </a:lnTo>
                  <a:lnTo>
                    <a:pt x="30" y="18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 name="矩形 13"/>
          <p:cNvSpPr/>
          <p:nvPr/>
        </p:nvSpPr>
        <p:spPr>
          <a:xfrm>
            <a:off x="914400" y="4359088"/>
            <a:ext cx="723900" cy="7239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 22"/>
          <p:cNvGrpSpPr/>
          <p:nvPr/>
        </p:nvGrpSpPr>
        <p:grpSpPr>
          <a:xfrm>
            <a:off x="1011236" y="4497200"/>
            <a:ext cx="530225" cy="447675"/>
            <a:chOff x="5268913" y="1114425"/>
            <a:chExt cx="530225" cy="447675"/>
          </a:xfrm>
          <a:solidFill>
            <a:schemeClr val="bg1"/>
          </a:solidFill>
        </p:grpSpPr>
        <p:sp>
          <p:nvSpPr>
            <p:cNvPr id="16" name="Freeform 137"/>
            <p:cNvSpPr>
              <a:spLocks noEditPoints="1"/>
            </p:cNvSpPr>
            <p:nvPr/>
          </p:nvSpPr>
          <p:spPr bwMode="auto">
            <a:xfrm>
              <a:off x="5268913" y="1114425"/>
              <a:ext cx="530225" cy="447675"/>
            </a:xfrm>
            <a:custGeom>
              <a:avLst/>
              <a:gdLst/>
              <a:ahLst/>
              <a:cxnLst>
                <a:cxn ang="0">
                  <a:pos x="248" y="0"/>
                </a:cxn>
                <a:cxn ang="0">
                  <a:pos x="214" y="10"/>
                </a:cxn>
                <a:cxn ang="0">
                  <a:pos x="204" y="44"/>
                </a:cxn>
                <a:cxn ang="0">
                  <a:pos x="212" y="84"/>
                </a:cxn>
                <a:cxn ang="0">
                  <a:pos x="158" y="128"/>
                </a:cxn>
                <a:cxn ang="0">
                  <a:pos x="128" y="66"/>
                </a:cxn>
                <a:cxn ang="0">
                  <a:pos x="102" y="28"/>
                </a:cxn>
                <a:cxn ang="0">
                  <a:pos x="66" y="18"/>
                </a:cxn>
                <a:cxn ang="0">
                  <a:pos x="44" y="22"/>
                </a:cxn>
                <a:cxn ang="0">
                  <a:pos x="44" y="32"/>
                </a:cxn>
                <a:cxn ang="0">
                  <a:pos x="32" y="78"/>
                </a:cxn>
                <a:cxn ang="0">
                  <a:pos x="8" y="60"/>
                </a:cxn>
                <a:cxn ang="0">
                  <a:pos x="2" y="64"/>
                </a:cxn>
                <a:cxn ang="0">
                  <a:pos x="8" y="114"/>
                </a:cxn>
                <a:cxn ang="0">
                  <a:pos x="30" y="136"/>
                </a:cxn>
                <a:cxn ang="0">
                  <a:pos x="64" y="148"/>
                </a:cxn>
                <a:cxn ang="0">
                  <a:pos x="52" y="234"/>
                </a:cxn>
                <a:cxn ang="0">
                  <a:pos x="90" y="280"/>
                </a:cxn>
                <a:cxn ang="0">
                  <a:pos x="100" y="280"/>
                </a:cxn>
                <a:cxn ang="0">
                  <a:pos x="218" y="280"/>
                </a:cxn>
                <a:cxn ang="0">
                  <a:pos x="262" y="236"/>
                </a:cxn>
                <a:cxn ang="0">
                  <a:pos x="248" y="130"/>
                </a:cxn>
                <a:cxn ang="0">
                  <a:pos x="244" y="116"/>
                </a:cxn>
                <a:cxn ang="0">
                  <a:pos x="290" y="130"/>
                </a:cxn>
                <a:cxn ang="0">
                  <a:pos x="334" y="86"/>
                </a:cxn>
                <a:cxn ang="0">
                  <a:pos x="248" y="92"/>
                </a:cxn>
                <a:cxn ang="0">
                  <a:pos x="248" y="92"/>
                </a:cxn>
                <a:cxn ang="0">
                  <a:pos x="94" y="266"/>
                </a:cxn>
                <a:cxn ang="0">
                  <a:pos x="162" y="144"/>
                </a:cxn>
                <a:cxn ang="0">
                  <a:pos x="82" y="72"/>
                </a:cxn>
                <a:cxn ang="0">
                  <a:pos x="62" y="32"/>
                </a:cxn>
                <a:cxn ang="0">
                  <a:pos x="92" y="40"/>
                </a:cxn>
                <a:cxn ang="0">
                  <a:pos x="114" y="72"/>
                </a:cxn>
                <a:cxn ang="0">
                  <a:pos x="108" y="110"/>
                </a:cxn>
                <a:cxn ang="0">
                  <a:pos x="96" y="122"/>
                </a:cxn>
                <a:cxn ang="0">
                  <a:pos x="74" y="132"/>
                </a:cxn>
                <a:cxn ang="0">
                  <a:pos x="46" y="130"/>
                </a:cxn>
                <a:cxn ang="0">
                  <a:pos x="22" y="110"/>
                </a:cxn>
                <a:cxn ang="0">
                  <a:pos x="22" y="88"/>
                </a:cxn>
                <a:cxn ang="0">
                  <a:pos x="54" y="100"/>
                </a:cxn>
                <a:cxn ang="0">
                  <a:pos x="120" y="166"/>
                </a:cxn>
                <a:cxn ang="0">
                  <a:pos x="98" y="138"/>
                </a:cxn>
                <a:cxn ang="0">
                  <a:pos x="104" y="134"/>
                </a:cxn>
                <a:cxn ang="0">
                  <a:pos x="110" y="128"/>
                </a:cxn>
                <a:cxn ang="0">
                  <a:pos x="116" y="122"/>
                </a:cxn>
                <a:cxn ang="0">
                  <a:pos x="120" y="118"/>
                </a:cxn>
                <a:cxn ang="0">
                  <a:pos x="148" y="138"/>
                </a:cxn>
                <a:cxn ang="0">
                  <a:pos x="218" y="262"/>
                </a:cxn>
                <a:cxn ang="0">
                  <a:pos x="290" y="112"/>
                </a:cxn>
                <a:cxn ang="0">
                  <a:pos x="316" y="86"/>
                </a:cxn>
              </a:cxnLst>
              <a:rect l="0" t="0" r="r" b="b"/>
              <a:pathLst>
                <a:path w="334" h="282">
                  <a:moveTo>
                    <a:pt x="332" y="80"/>
                  </a:moveTo>
                  <a:lnTo>
                    <a:pt x="252" y="2"/>
                  </a:lnTo>
                  <a:lnTo>
                    <a:pt x="252" y="2"/>
                  </a:lnTo>
                  <a:lnTo>
                    <a:pt x="248" y="0"/>
                  </a:lnTo>
                  <a:lnTo>
                    <a:pt x="244" y="0"/>
                  </a:lnTo>
                  <a:lnTo>
                    <a:pt x="216" y="8"/>
                  </a:lnTo>
                  <a:lnTo>
                    <a:pt x="216" y="8"/>
                  </a:lnTo>
                  <a:lnTo>
                    <a:pt x="214" y="10"/>
                  </a:lnTo>
                  <a:lnTo>
                    <a:pt x="212" y="14"/>
                  </a:lnTo>
                  <a:lnTo>
                    <a:pt x="204" y="40"/>
                  </a:lnTo>
                  <a:lnTo>
                    <a:pt x="204" y="40"/>
                  </a:lnTo>
                  <a:lnTo>
                    <a:pt x="204" y="44"/>
                  </a:lnTo>
                  <a:lnTo>
                    <a:pt x="204" y="48"/>
                  </a:lnTo>
                  <a:lnTo>
                    <a:pt x="230" y="74"/>
                  </a:lnTo>
                  <a:lnTo>
                    <a:pt x="216" y="88"/>
                  </a:lnTo>
                  <a:lnTo>
                    <a:pt x="212" y="84"/>
                  </a:lnTo>
                  <a:lnTo>
                    <a:pt x="212" y="84"/>
                  </a:lnTo>
                  <a:lnTo>
                    <a:pt x="206" y="82"/>
                  </a:lnTo>
                  <a:lnTo>
                    <a:pt x="202" y="84"/>
                  </a:lnTo>
                  <a:lnTo>
                    <a:pt x="158" y="128"/>
                  </a:lnTo>
                  <a:lnTo>
                    <a:pt x="128" y="98"/>
                  </a:lnTo>
                  <a:lnTo>
                    <a:pt x="128" y="98"/>
                  </a:lnTo>
                  <a:lnTo>
                    <a:pt x="130" y="82"/>
                  </a:lnTo>
                  <a:lnTo>
                    <a:pt x="128" y="66"/>
                  </a:lnTo>
                  <a:lnTo>
                    <a:pt x="122" y="50"/>
                  </a:lnTo>
                  <a:lnTo>
                    <a:pt x="110" y="36"/>
                  </a:lnTo>
                  <a:lnTo>
                    <a:pt x="110" y="36"/>
                  </a:lnTo>
                  <a:lnTo>
                    <a:pt x="102" y="28"/>
                  </a:lnTo>
                  <a:lnTo>
                    <a:pt x="90" y="22"/>
                  </a:lnTo>
                  <a:lnTo>
                    <a:pt x="78" y="20"/>
                  </a:lnTo>
                  <a:lnTo>
                    <a:pt x="66" y="18"/>
                  </a:lnTo>
                  <a:lnTo>
                    <a:pt x="66" y="18"/>
                  </a:lnTo>
                  <a:lnTo>
                    <a:pt x="56" y="18"/>
                  </a:lnTo>
                  <a:lnTo>
                    <a:pt x="46" y="20"/>
                  </a:lnTo>
                  <a:lnTo>
                    <a:pt x="46" y="20"/>
                  </a:lnTo>
                  <a:lnTo>
                    <a:pt x="44" y="22"/>
                  </a:lnTo>
                  <a:lnTo>
                    <a:pt x="42" y="26"/>
                  </a:lnTo>
                  <a:lnTo>
                    <a:pt x="42" y="26"/>
                  </a:lnTo>
                  <a:lnTo>
                    <a:pt x="42" y="30"/>
                  </a:lnTo>
                  <a:lnTo>
                    <a:pt x="44" y="32"/>
                  </a:lnTo>
                  <a:lnTo>
                    <a:pt x="60" y="48"/>
                  </a:lnTo>
                  <a:lnTo>
                    <a:pt x="66" y="72"/>
                  </a:lnTo>
                  <a:lnTo>
                    <a:pt x="54" y="84"/>
                  </a:lnTo>
                  <a:lnTo>
                    <a:pt x="32" y="78"/>
                  </a:lnTo>
                  <a:lnTo>
                    <a:pt x="14" y="62"/>
                  </a:lnTo>
                  <a:lnTo>
                    <a:pt x="14" y="62"/>
                  </a:lnTo>
                  <a:lnTo>
                    <a:pt x="12" y="60"/>
                  </a:lnTo>
                  <a:lnTo>
                    <a:pt x="8" y="60"/>
                  </a:lnTo>
                  <a:lnTo>
                    <a:pt x="8" y="60"/>
                  </a:lnTo>
                  <a:lnTo>
                    <a:pt x="4" y="62"/>
                  </a:lnTo>
                  <a:lnTo>
                    <a:pt x="2" y="64"/>
                  </a:lnTo>
                  <a:lnTo>
                    <a:pt x="2" y="64"/>
                  </a:lnTo>
                  <a:lnTo>
                    <a:pt x="0" y="72"/>
                  </a:lnTo>
                  <a:lnTo>
                    <a:pt x="0" y="82"/>
                  </a:lnTo>
                  <a:lnTo>
                    <a:pt x="2" y="98"/>
                  </a:lnTo>
                  <a:lnTo>
                    <a:pt x="8" y="114"/>
                  </a:lnTo>
                  <a:lnTo>
                    <a:pt x="14" y="122"/>
                  </a:lnTo>
                  <a:lnTo>
                    <a:pt x="20" y="128"/>
                  </a:lnTo>
                  <a:lnTo>
                    <a:pt x="20" y="128"/>
                  </a:lnTo>
                  <a:lnTo>
                    <a:pt x="30" y="136"/>
                  </a:lnTo>
                  <a:lnTo>
                    <a:pt x="40" y="142"/>
                  </a:lnTo>
                  <a:lnTo>
                    <a:pt x="52" y="146"/>
                  </a:lnTo>
                  <a:lnTo>
                    <a:pt x="64" y="148"/>
                  </a:lnTo>
                  <a:lnTo>
                    <a:pt x="64" y="148"/>
                  </a:lnTo>
                  <a:lnTo>
                    <a:pt x="82" y="146"/>
                  </a:lnTo>
                  <a:lnTo>
                    <a:pt x="110" y="176"/>
                  </a:lnTo>
                  <a:lnTo>
                    <a:pt x="52" y="234"/>
                  </a:lnTo>
                  <a:lnTo>
                    <a:pt x="52" y="234"/>
                  </a:lnTo>
                  <a:lnTo>
                    <a:pt x="50" y="238"/>
                  </a:lnTo>
                  <a:lnTo>
                    <a:pt x="50" y="238"/>
                  </a:lnTo>
                  <a:lnTo>
                    <a:pt x="52" y="244"/>
                  </a:lnTo>
                  <a:lnTo>
                    <a:pt x="90" y="280"/>
                  </a:lnTo>
                  <a:lnTo>
                    <a:pt x="90" y="280"/>
                  </a:lnTo>
                  <a:lnTo>
                    <a:pt x="94" y="282"/>
                  </a:lnTo>
                  <a:lnTo>
                    <a:pt x="94" y="282"/>
                  </a:lnTo>
                  <a:lnTo>
                    <a:pt x="100" y="280"/>
                  </a:lnTo>
                  <a:lnTo>
                    <a:pt x="158" y="222"/>
                  </a:lnTo>
                  <a:lnTo>
                    <a:pt x="212" y="278"/>
                  </a:lnTo>
                  <a:lnTo>
                    <a:pt x="212" y="278"/>
                  </a:lnTo>
                  <a:lnTo>
                    <a:pt x="218" y="280"/>
                  </a:lnTo>
                  <a:lnTo>
                    <a:pt x="222" y="278"/>
                  </a:lnTo>
                  <a:lnTo>
                    <a:pt x="260" y="240"/>
                  </a:lnTo>
                  <a:lnTo>
                    <a:pt x="260" y="240"/>
                  </a:lnTo>
                  <a:lnTo>
                    <a:pt x="262" y="236"/>
                  </a:lnTo>
                  <a:lnTo>
                    <a:pt x="260" y="230"/>
                  </a:lnTo>
                  <a:lnTo>
                    <a:pt x="204" y="176"/>
                  </a:lnTo>
                  <a:lnTo>
                    <a:pt x="248" y="130"/>
                  </a:lnTo>
                  <a:lnTo>
                    <a:pt x="248" y="130"/>
                  </a:lnTo>
                  <a:lnTo>
                    <a:pt x="250" y="126"/>
                  </a:lnTo>
                  <a:lnTo>
                    <a:pt x="250" y="126"/>
                  </a:lnTo>
                  <a:lnTo>
                    <a:pt x="248" y="120"/>
                  </a:lnTo>
                  <a:lnTo>
                    <a:pt x="244" y="116"/>
                  </a:lnTo>
                  <a:lnTo>
                    <a:pt x="258" y="102"/>
                  </a:lnTo>
                  <a:lnTo>
                    <a:pt x="284" y="128"/>
                  </a:lnTo>
                  <a:lnTo>
                    <a:pt x="284" y="128"/>
                  </a:lnTo>
                  <a:lnTo>
                    <a:pt x="290" y="130"/>
                  </a:lnTo>
                  <a:lnTo>
                    <a:pt x="294" y="128"/>
                  </a:lnTo>
                  <a:lnTo>
                    <a:pt x="332" y="90"/>
                  </a:lnTo>
                  <a:lnTo>
                    <a:pt x="332" y="90"/>
                  </a:lnTo>
                  <a:lnTo>
                    <a:pt x="334" y="86"/>
                  </a:lnTo>
                  <a:lnTo>
                    <a:pt x="334" y="86"/>
                  </a:lnTo>
                  <a:lnTo>
                    <a:pt x="332" y="80"/>
                  </a:lnTo>
                  <a:lnTo>
                    <a:pt x="332" y="80"/>
                  </a:lnTo>
                  <a:close/>
                  <a:moveTo>
                    <a:pt x="248" y="92"/>
                  </a:moveTo>
                  <a:lnTo>
                    <a:pt x="234" y="106"/>
                  </a:lnTo>
                  <a:lnTo>
                    <a:pt x="226" y="98"/>
                  </a:lnTo>
                  <a:lnTo>
                    <a:pt x="240" y="84"/>
                  </a:lnTo>
                  <a:lnTo>
                    <a:pt x="248" y="92"/>
                  </a:lnTo>
                  <a:close/>
                  <a:moveTo>
                    <a:pt x="162" y="144"/>
                  </a:moveTo>
                  <a:lnTo>
                    <a:pt x="206" y="98"/>
                  </a:lnTo>
                  <a:lnTo>
                    <a:pt x="234" y="126"/>
                  </a:lnTo>
                  <a:lnTo>
                    <a:pt x="94" y="266"/>
                  </a:lnTo>
                  <a:lnTo>
                    <a:pt x="68" y="238"/>
                  </a:lnTo>
                  <a:lnTo>
                    <a:pt x="162" y="144"/>
                  </a:lnTo>
                  <a:lnTo>
                    <a:pt x="162" y="142"/>
                  </a:lnTo>
                  <a:lnTo>
                    <a:pt x="162" y="144"/>
                  </a:lnTo>
                  <a:close/>
                  <a:moveTo>
                    <a:pt x="80" y="78"/>
                  </a:moveTo>
                  <a:lnTo>
                    <a:pt x="80" y="78"/>
                  </a:lnTo>
                  <a:lnTo>
                    <a:pt x="82" y="74"/>
                  </a:lnTo>
                  <a:lnTo>
                    <a:pt x="82" y="72"/>
                  </a:lnTo>
                  <a:lnTo>
                    <a:pt x="72" y="44"/>
                  </a:lnTo>
                  <a:lnTo>
                    <a:pt x="72" y="44"/>
                  </a:lnTo>
                  <a:lnTo>
                    <a:pt x="72" y="40"/>
                  </a:lnTo>
                  <a:lnTo>
                    <a:pt x="62" y="32"/>
                  </a:lnTo>
                  <a:lnTo>
                    <a:pt x="62" y="32"/>
                  </a:lnTo>
                  <a:lnTo>
                    <a:pt x="74" y="32"/>
                  </a:lnTo>
                  <a:lnTo>
                    <a:pt x="84" y="36"/>
                  </a:lnTo>
                  <a:lnTo>
                    <a:pt x="92" y="40"/>
                  </a:lnTo>
                  <a:lnTo>
                    <a:pt x="102" y="46"/>
                  </a:lnTo>
                  <a:lnTo>
                    <a:pt x="102" y="46"/>
                  </a:lnTo>
                  <a:lnTo>
                    <a:pt x="110" y="58"/>
                  </a:lnTo>
                  <a:lnTo>
                    <a:pt x="114" y="72"/>
                  </a:lnTo>
                  <a:lnTo>
                    <a:pt x="116" y="84"/>
                  </a:lnTo>
                  <a:lnTo>
                    <a:pt x="114" y="98"/>
                  </a:lnTo>
                  <a:lnTo>
                    <a:pt x="114" y="98"/>
                  </a:lnTo>
                  <a:lnTo>
                    <a:pt x="108" y="110"/>
                  </a:lnTo>
                  <a:lnTo>
                    <a:pt x="102" y="118"/>
                  </a:lnTo>
                  <a:lnTo>
                    <a:pt x="102" y="118"/>
                  </a:lnTo>
                  <a:lnTo>
                    <a:pt x="96" y="122"/>
                  </a:lnTo>
                  <a:lnTo>
                    <a:pt x="96" y="122"/>
                  </a:lnTo>
                  <a:lnTo>
                    <a:pt x="90" y="128"/>
                  </a:lnTo>
                  <a:lnTo>
                    <a:pt x="82" y="132"/>
                  </a:lnTo>
                  <a:lnTo>
                    <a:pt x="82" y="132"/>
                  </a:lnTo>
                  <a:lnTo>
                    <a:pt x="74" y="132"/>
                  </a:lnTo>
                  <a:lnTo>
                    <a:pt x="64" y="134"/>
                  </a:lnTo>
                  <a:lnTo>
                    <a:pt x="64" y="134"/>
                  </a:lnTo>
                  <a:lnTo>
                    <a:pt x="54" y="132"/>
                  </a:lnTo>
                  <a:lnTo>
                    <a:pt x="46" y="130"/>
                  </a:lnTo>
                  <a:lnTo>
                    <a:pt x="36" y="126"/>
                  </a:lnTo>
                  <a:lnTo>
                    <a:pt x="30" y="118"/>
                  </a:lnTo>
                  <a:lnTo>
                    <a:pt x="30" y="118"/>
                  </a:lnTo>
                  <a:lnTo>
                    <a:pt x="22" y="110"/>
                  </a:lnTo>
                  <a:lnTo>
                    <a:pt x="18" y="102"/>
                  </a:lnTo>
                  <a:lnTo>
                    <a:pt x="14" y="92"/>
                  </a:lnTo>
                  <a:lnTo>
                    <a:pt x="14" y="80"/>
                  </a:lnTo>
                  <a:lnTo>
                    <a:pt x="22" y="88"/>
                  </a:lnTo>
                  <a:lnTo>
                    <a:pt x="22" y="88"/>
                  </a:lnTo>
                  <a:lnTo>
                    <a:pt x="26" y="90"/>
                  </a:lnTo>
                  <a:lnTo>
                    <a:pt x="54" y="100"/>
                  </a:lnTo>
                  <a:lnTo>
                    <a:pt x="54" y="100"/>
                  </a:lnTo>
                  <a:lnTo>
                    <a:pt x="58" y="100"/>
                  </a:lnTo>
                  <a:lnTo>
                    <a:pt x="60" y="98"/>
                  </a:lnTo>
                  <a:lnTo>
                    <a:pt x="80" y="78"/>
                  </a:lnTo>
                  <a:close/>
                  <a:moveTo>
                    <a:pt x="120" y="166"/>
                  </a:moveTo>
                  <a:lnTo>
                    <a:pt x="96" y="140"/>
                  </a:lnTo>
                  <a:lnTo>
                    <a:pt x="96" y="140"/>
                  </a:lnTo>
                  <a:lnTo>
                    <a:pt x="98" y="138"/>
                  </a:lnTo>
                  <a:lnTo>
                    <a:pt x="98" y="138"/>
                  </a:lnTo>
                  <a:lnTo>
                    <a:pt x="100" y="138"/>
                  </a:lnTo>
                  <a:lnTo>
                    <a:pt x="100" y="138"/>
                  </a:lnTo>
                  <a:lnTo>
                    <a:pt x="100" y="138"/>
                  </a:lnTo>
                  <a:lnTo>
                    <a:pt x="104" y="134"/>
                  </a:lnTo>
                  <a:lnTo>
                    <a:pt x="104" y="134"/>
                  </a:lnTo>
                  <a:lnTo>
                    <a:pt x="106" y="134"/>
                  </a:lnTo>
                  <a:lnTo>
                    <a:pt x="106" y="134"/>
                  </a:lnTo>
                  <a:lnTo>
                    <a:pt x="110" y="128"/>
                  </a:lnTo>
                  <a:lnTo>
                    <a:pt x="110" y="128"/>
                  </a:lnTo>
                  <a:lnTo>
                    <a:pt x="116" y="124"/>
                  </a:lnTo>
                  <a:lnTo>
                    <a:pt x="116" y="124"/>
                  </a:lnTo>
                  <a:lnTo>
                    <a:pt x="116" y="122"/>
                  </a:lnTo>
                  <a:lnTo>
                    <a:pt x="116" y="122"/>
                  </a:lnTo>
                  <a:lnTo>
                    <a:pt x="120" y="118"/>
                  </a:lnTo>
                  <a:lnTo>
                    <a:pt x="120" y="118"/>
                  </a:lnTo>
                  <a:lnTo>
                    <a:pt x="120" y="118"/>
                  </a:lnTo>
                  <a:lnTo>
                    <a:pt x="120" y="116"/>
                  </a:lnTo>
                  <a:lnTo>
                    <a:pt x="120" y="116"/>
                  </a:lnTo>
                  <a:lnTo>
                    <a:pt x="122" y="114"/>
                  </a:lnTo>
                  <a:lnTo>
                    <a:pt x="148" y="138"/>
                  </a:lnTo>
                  <a:lnTo>
                    <a:pt x="120" y="166"/>
                  </a:lnTo>
                  <a:close/>
                  <a:moveTo>
                    <a:pt x="194" y="184"/>
                  </a:moveTo>
                  <a:lnTo>
                    <a:pt x="244" y="236"/>
                  </a:lnTo>
                  <a:lnTo>
                    <a:pt x="218" y="262"/>
                  </a:lnTo>
                  <a:lnTo>
                    <a:pt x="168" y="212"/>
                  </a:lnTo>
                  <a:lnTo>
                    <a:pt x="194" y="184"/>
                  </a:lnTo>
                  <a:close/>
                  <a:moveTo>
                    <a:pt x="316" y="86"/>
                  </a:moveTo>
                  <a:lnTo>
                    <a:pt x="290" y="112"/>
                  </a:lnTo>
                  <a:lnTo>
                    <a:pt x="218" y="42"/>
                  </a:lnTo>
                  <a:lnTo>
                    <a:pt x="224" y="20"/>
                  </a:lnTo>
                  <a:lnTo>
                    <a:pt x="244" y="14"/>
                  </a:lnTo>
                  <a:lnTo>
                    <a:pt x="316" y="8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38"/>
            <p:cNvSpPr>
              <a:spLocks/>
            </p:cNvSpPr>
            <p:nvPr/>
          </p:nvSpPr>
          <p:spPr bwMode="auto">
            <a:xfrm>
              <a:off x="5430838" y="1336675"/>
              <a:ext cx="142875" cy="146050"/>
            </a:xfrm>
            <a:custGeom>
              <a:avLst/>
              <a:gdLst/>
              <a:ahLst/>
              <a:cxnLst>
                <a:cxn ang="0">
                  <a:pos x="0" y="84"/>
                </a:cxn>
                <a:cxn ang="0">
                  <a:pos x="0" y="84"/>
                </a:cxn>
                <a:cxn ang="0">
                  <a:pos x="2" y="90"/>
                </a:cxn>
                <a:cxn ang="0">
                  <a:pos x="2" y="90"/>
                </a:cxn>
                <a:cxn ang="0">
                  <a:pos x="6" y="92"/>
                </a:cxn>
                <a:cxn ang="0">
                  <a:pos x="6" y="92"/>
                </a:cxn>
                <a:cxn ang="0">
                  <a:pos x="12" y="90"/>
                </a:cxn>
                <a:cxn ang="0">
                  <a:pos x="88" y="12"/>
                </a:cxn>
                <a:cxn ang="0">
                  <a:pos x="88" y="12"/>
                </a:cxn>
                <a:cxn ang="0">
                  <a:pos x="90" y="8"/>
                </a:cxn>
                <a:cxn ang="0">
                  <a:pos x="88" y="2"/>
                </a:cxn>
                <a:cxn ang="0">
                  <a:pos x="88" y="2"/>
                </a:cxn>
                <a:cxn ang="0">
                  <a:pos x="84" y="0"/>
                </a:cxn>
                <a:cxn ang="0">
                  <a:pos x="78" y="2"/>
                </a:cxn>
                <a:cxn ang="0">
                  <a:pos x="2" y="80"/>
                </a:cxn>
                <a:cxn ang="0">
                  <a:pos x="2" y="80"/>
                </a:cxn>
                <a:cxn ang="0">
                  <a:pos x="0" y="84"/>
                </a:cxn>
                <a:cxn ang="0">
                  <a:pos x="0" y="84"/>
                </a:cxn>
              </a:cxnLst>
              <a:rect l="0" t="0" r="r" b="b"/>
              <a:pathLst>
                <a:path w="90" h="92">
                  <a:moveTo>
                    <a:pt x="0" y="84"/>
                  </a:moveTo>
                  <a:lnTo>
                    <a:pt x="0" y="84"/>
                  </a:lnTo>
                  <a:lnTo>
                    <a:pt x="2" y="90"/>
                  </a:lnTo>
                  <a:lnTo>
                    <a:pt x="2" y="90"/>
                  </a:lnTo>
                  <a:lnTo>
                    <a:pt x="6" y="92"/>
                  </a:lnTo>
                  <a:lnTo>
                    <a:pt x="6" y="92"/>
                  </a:lnTo>
                  <a:lnTo>
                    <a:pt x="12" y="90"/>
                  </a:lnTo>
                  <a:lnTo>
                    <a:pt x="88" y="12"/>
                  </a:lnTo>
                  <a:lnTo>
                    <a:pt x="88" y="12"/>
                  </a:lnTo>
                  <a:lnTo>
                    <a:pt x="90" y="8"/>
                  </a:lnTo>
                  <a:lnTo>
                    <a:pt x="88" y="2"/>
                  </a:lnTo>
                  <a:lnTo>
                    <a:pt x="88" y="2"/>
                  </a:lnTo>
                  <a:lnTo>
                    <a:pt x="84" y="0"/>
                  </a:lnTo>
                  <a:lnTo>
                    <a:pt x="78" y="2"/>
                  </a:lnTo>
                  <a:lnTo>
                    <a:pt x="2" y="80"/>
                  </a:lnTo>
                  <a:lnTo>
                    <a:pt x="2" y="80"/>
                  </a:lnTo>
                  <a:lnTo>
                    <a:pt x="0" y="84"/>
                  </a:lnTo>
                  <a:lnTo>
                    <a:pt x="0" y="8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8" name="TextBox 18"/>
          <p:cNvSpPr txBox="1"/>
          <p:nvPr/>
        </p:nvSpPr>
        <p:spPr>
          <a:xfrm>
            <a:off x="1757362" y="1290920"/>
            <a:ext cx="3997844" cy="1492716"/>
          </a:xfrm>
          <a:prstGeom prst="rect">
            <a:avLst/>
          </a:prstGeom>
          <a:noFill/>
        </p:spPr>
        <p:txBody>
          <a:bodyPr wrap="square" rtlCol="0">
            <a:spAutoFit/>
          </a:bodyPr>
          <a:lstStyle/>
          <a:p>
            <a:pPr>
              <a:lnSpc>
                <a:spcPct val="130000"/>
              </a:lnSpc>
            </a:pPr>
            <a:r>
              <a:rPr lang="en-US" altLang="zh-CN" sz="1400" dirty="0">
                <a:solidFill>
                  <a:schemeClr val="bg1"/>
                </a:solidFill>
                <a:latin typeface="微软雅黑" panose="020B0503020204020204" pitchFamily="34" charset="-122"/>
                <a:ea typeface="微软雅黑" panose="020B0503020204020204" pitchFamily="34" charset="-122"/>
                <a:cs typeface="Levenim MT" pitchFamily="2" charset="-79"/>
              </a:rPr>
              <a:t>What are people’s overall job goals? </a:t>
            </a:r>
            <a:endParaRPr lang="zh-CN" altLang="en-US" sz="1400" dirty="0" smtClean="0">
              <a:solidFill>
                <a:schemeClr val="bg1"/>
              </a:solidFill>
              <a:latin typeface="微软雅黑" panose="020B0503020204020204" pitchFamily="34" charset="-122"/>
              <a:ea typeface="微软雅黑" panose="020B0503020204020204" pitchFamily="34" charset="-122"/>
              <a:cs typeface="Levenim MT" pitchFamily="2" charset="-79"/>
            </a:endParaRPr>
          </a:p>
          <a:p>
            <a:pPr>
              <a:lnSpc>
                <a:spcPct val="130000"/>
              </a:lnSpc>
            </a:pPr>
            <a:r>
              <a:rPr lang="en-US" altLang="zh-CN" sz="1400" dirty="0" smtClean="0">
                <a:solidFill>
                  <a:schemeClr val="bg1"/>
                </a:solidFill>
                <a:latin typeface="微软雅黑" panose="020B0503020204020204" pitchFamily="34" charset="-122"/>
                <a:ea typeface="微软雅黑" panose="020B0503020204020204" pitchFamily="34" charset="-122"/>
                <a:cs typeface="Levenim MT" pitchFamily="2" charset="-79"/>
              </a:rPr>
              <a:t>By </a:t>
            </a:r>
            <a:r>
              <a:rPr lang="en-US" altLang="zh-CN" sz="1400" dirty="0">
                <a:solidFill>
                  <a:schemeClr val="bg1"/>
                </a:solidFill>
                <a:latin typeface="微软雅黑" panose="020B0503020204020204" pitchFamily="34" charset="-122"/>
                <a:ea typeface="微软雅黑" panose="020B0503020204020204" pitchFamily="34" charset="-122"/>
                <a:cs typeface="Levenim MT" pitchFamily="2" charset="-79"/>
              </a:rPr>
              <a:t>understanding what fundamentally motivates people, we can design </a:t>
            </a:r>
            <a:r>
              <a:rPr lang="en-US" altLang="zh-CN" sz="1400" dirty="0" err="1">
                <a:solidFill>
                  <a:schemeClr val="bg1"/>
                </a:solidFill>
                <a:latin typeface="微软雅黑" panose="020B0503020204020204" pitchFamily="34" charset="-122"/>
                <a:ea typeface="微软雅黑" panose="020B0503020204020204" pitchFamily="34" charset="-122"/>
                <a:cs typeface="Levenim MT" pitchFamily="2" charset="-79"/>
              </a:rPr>
              <a:t>ClickDox’s</a:t>
            </a:r>
            <a:r>
              <a:rPr lang="en-US" altLang="zh-CN" sz="1400" dirty="0">
                <a:solidFill>
                  <a:schemeClr val="bg1"/>
                </a:solidFill>
                <a:latin typeface="微软雅黑" panose="020B0503020204020204" pitchFamily="34" charset="-122"/>
                <a:ea typeface="微软雅黑" panose="020B0503020204020204" pitchFamily="34" charset="-122"/>
                <a:cs typeface="Levenim MT" pitchFamily="2" charset="-79"/>
              </a:rPr>
              <a:t> website so it helps them achieve something important. </a:t>
            </a:r>
          </a:p>
        </p:txBody>
      </p:sp>
      <p:sp>
        <p:nvSpPr>
          <p:cNvPr id="19" name="TextBox 18"/>
          <p:cNvSpPr txBox="1"/>
          <p:nvPr/>
        </p:nvSpPr>
        <p:spPr>
          <a:xfrm>
            <a:off x="1757361" y="2982722"/>
            <a:ext cx="4629991" cy="1212640"/>
          </a:xfrm>
          <a:prstGeom prst="rect">
            <a:avLst/>
          </a:prstGeom>
          <a:noFill/>
        </p:spPr>
        <p:txBody>
          <a:bodyPr wrap="square" rtlCol="0">
            <a:spAutoFit/>
          </a:bodyPr>
          <a:lstStyle/>
          <a:p>
            <a:pPr>
              <a:lnSpc>
                <a:spcPct val="130000"/>
              </a:lnSpc>
            </a:pPr>
            <a:r>
              <a:rPr lang="en-US" altLang="zh-CN" sz="1400" dirty="0">
                <a:solidFill>
                  <a:schemeClr val="bg1"/>
                </a:solidFill>
                <a:latin typeface="微软雅黑" panose="020B0503020204020204" pitchFamily="34" charset="-122"/>
                <a:ea typeface="微软雅黑" panose="020B0503020204020204" pitchFamily="34" charset="-122"/>
                <a:cs typeface="Levenim MT" pitchFamily="2" charset="-79"/>
              </a:rPr>
              <a:t>What’s the context in which they’d use </a:t>
            </a:r>
            <a:r>
              <a:rPr lang="en-US" altLang="zh-CN" sz="1400" dirty="0" err="1">
                <a:solidFill>
                  <a:schemeClr val="bg1"/>
                </a:solidFill>
                <a:latin typeface="微软雅黑" panose="020B0503020204020204" pitchFamily="34" charset="-122"/>
                <a:ea typeface="微软雅黑" panose="020B0503020204020204" pitchFamily="34" charset="-122"/>
                <a:cs typeface="Levenim MT" pitchFamily="2" charset="-79"/>
              </a:rPr>
              <a:t>ClickDox</a:t>
            </a:r>
            <a:r>
              <a:rPr lang="en-US" altLang="zh-CN" sz="1400" dirty="0">
                <a:solidFill>
                  <a:schemeClr val="bg1"/>
                </a:solidFill>
                <a:latin typeface="微软雅黑" panose="020B0503020204020204" pitchFamily="34" charset="-122"/>
                <a:ea typeface="微软雅黑" panose="020B0503020204020204" pitchFamily="34" charset="-122"/>
                <a:cs typeface="Levenim MT" pitchFamily="2" charset="-79"/>
              </a:rPr>
              <a:t>? </a:t>
            </a:r>
            <a:endParaRPr lang="zh-CN" altLang="en-US" sz="1400" dirty="0" smtClean="0">
              <a:solidFill>
                <a:schemeClr val="bg1"/>
              </a:solidFill>
              <a:latin typeface="微软雅黑" panose="020B0503020204020204" pitchFamily="34" charset="-122"/>
              <a:ea typeface="微软雅黑" panose="020B0503020204020204" pitchFamily="34" charset="-122"/>
              <a:cs typeface="Levenim MT" pitchFamily="2" charset="-79"/>
            </a:endParaRPr>
          </a:p>
          <a:p>
            <a:pPr>
              <a:lnSpc>
                <a:spcPct val="130000"/>
              </a:lnSpc>
            </a:pPr>
            <a:r>
              <a:rPr lang="en-US" altLang="zh-CN" sz="1400" dirty="0" smtClean="0">
                <a:solidFill>
                  <a:schemeClr val="bg1"/>
                </a:solidFill>
                <a:latin typeface="微软雅黑" panose="020B0503020204020204" pitchFamily="34" charset="-122"/>
                <a:ea typeface="微软雅黑" panose="020B0503020204020204" pitchFamily="34" charset="-122"/>
                <a:cs typeface="Levenim MT" pitchFamily="2" charset="-79"/>
              </a:rPr>
              <a:t>By </a:t>
            </a:r>
            <a:r>
              <a:rPr lang="en-US" altLang="zh-CN" sz="1400" dirty="0">
                <a:solidFill>
                  <a:schemeClr val="bg1"/>
                </a:solidFill>
                <a:latin typeface="微软雅黑" panose="020B0503020204020204" pitchFamily="34" charset="-122"/>
                <a:ea typeface="微软雅黑" panose="020B0503020204020204" pitchFamily="34" charset="-122"/>
                <a:cs typeface="Levenim MT" pitchFamily="2" charset="-79"/>
              </a:rPr>
              <a:t>understanding the many factors that influence people on the job, we can design </a:t>
            </a:r>
            <a:r>
              <a:rPr lang="en-US" altLang="zh-CN" sz="1400" dirty="0" err="1">
                <a:solidFill>
                  <a:schemeClr val="bg1"/>
                </a:solidFill>
                <a:latin typeface="微软雅黑" panose="020B0503020204020204" pitchFamily="34" charset="-122"/>
                <a:ea typeface="微软雅黑" panose="020B0503020204020204" pitchFamily="34" charset="-122"/>
                <a:cs typeface="Levenim MT" pitchFamily="2" charset="-79"/>
              </a:rPr>
              <a:t>ClickDox</a:t>
            </a:r>
            <a:r>
              <a:rPr lang="en-US" altLang="zh-CN" sz="1400" dirty="0">
                <a:solidFill>
                  <a:schemeClr val="bg1"/>
                </a:solidFill>
                <a:latin typeface="微软雅黑" panose="020B0503020204020204" pitchFamily="34" charset="-122"/>
                <a:ea typeface="微软雅黑" panose="020B0503020204020204" pitchFamily="34" charset="-122"/>
                <a:cs typeface="Levenim MT" pitchFamily="2" charset="-79"/>
              </a:rPr>
              <a:t> so it feels like it was made just for them. </a:t>
            </a:r>
          </a:p>
        </p:txBody>
      </p:sp>
      <p:sp>
        <p:nvSpPr>
          <p:cNvPr id="20" name="TextBox 18"/>
          <p:cNvSpPr txBox="1"/>
          <p:nvPr/>
        </p:nvSpPr>
        <p:spPr>
          <a:xfrm>
            <a:off x="1757362" y="4341498"/>
            <a:ext cx="4549308" cy="1492716"/>
          </a:xfrm>
          <a:prstGeom prst="rect">
            <a:avLst/>
          </a:prstGeom>
          <a:noFill/>
        </p:spPr>
        <p:txBody>
          <a:bodyPr wrap="square" rtlCol="0">
            <a:spAutoFit/>
          </a:bodyPr>
          <a:lstStyle/>
          <a:p>
            <a:pPr>
              <a:lnSpc>
                <a:spcPct val="130000"/>
              </a:lnSpc>
            </a:pPr>
            <a:r>
              <a:rPr lang="en-US" altLang="zh-CN" sz="1400" dirty="0">
                <a:solidFill>
                  <a:schemeClr val="bg1"/>
                </a:solidFill>
                <a:latin typeface="微软雅黑" panose="020B0503020204020204" pitchFamily="34" charset="-122"/>
                <a:ea typeface="微软雅黑" panose="020B0503020204020204" pitchFamily="34" charset="-122"/>
                <a:cs typeface="Levenim MT" pitchFamily="2" charset="-79"/>
              </a:rPr>
              <a:t>What are their current behaviors around document exchange? </a:t>
            </a:r>
            <a:endParaRPr lang="zh-CN" altLang="en-US" sz="1400" dirty="0" smtClean="0">
              <a:solidFill>
                <a:schemeClr val="bg1"/>
              </a:solidFill>
              <a:latin typeface="微软雅黑" panose="020B0503020204020204" pitchFamily="34" charset="-122"/>
              <a:ea typeface="微软雅黑" panose="020B0503020204020204" pitchFamily="34" charset="-122"/>
              <a:cs typeface="Levenim MT" pitchFamily="2" charset="-79"/>
            </a:endParaRPr>
          </a:p>
          <a:p>
            <a:pPr>
              <a:lnSpc>
                <a:spcPct val="130000"/>
              </a:lnSpc>
            </a:pPr>
            <a:r>
              <a:rPr lang="en-US" altLang="zh-CN" sz="1400" dirty="0" smtClean="0">
                <a:solidFill>
                  <a:schemeClr val="bg1"/>
                </a:solidFill>
                <a:latin typeface="微软雅黑" panose="020B0503020204020204" pitchFamily="34" charset="-122"/>
                <a:ea typeface="微软雅黑" panose="020B0503020204020204" pitchFamily="34" charset="-122"/>
                <a:cs typeface="Levenim MT" pitchFamily="2" charset="-79"/>
              </a:rPr>
              <a:t>By </a:t>
            </a:r>
            <a:r>
              <a:rPr lang="en-US" altLang="zh-CN" sz="1400" dirty="0">
                <a:solidFill>
                  <a:schemeClr val="bg1"/>
                </a:solidFill>
                <a:latin typeface="微软雅黑" panose="020B0503020204020204" pitchFamily="34" charset="-122"/>
                <a:ea typeface="微软雅黑" panose="020B0503020204020204" pitchFamily="34" charset="-122"/>
                <a:cs typeface="Levenim MT" pitchFamily="2" charset="-79"/>
              </a:rPr>
              <a:t>understanding how people get things done today, we can design </a:t>
            </a:r>
            <a:r>
              <a:rPr lang="en-US" altLang="zh-CN" sz="1400" dirty="0" err="1">
                <a:solidFill>
                  <a:schemeClr val="bg1"/>
                </a:solidFill>
                <a:latin typeface="微软雅黑" panose="020B0503020204020204" pitchFamily="34" charset="-122"/>
                <a:ea typeface="微软雅黑" panose="020B0503020204020204" pitchFamily="34" charset="-122"/>
                <a:cs typeface="Levenim MT" pitchFamily="2" charset="-79"/>
              </a:rPr>
              <a:t>ClickDox</a:t>
            </a:r>
            <a:r>
              <a:rPr lang="en-US" altLang="zh-CN" sz="1400" dirty="0">
                <a:solidFill>
                  <a:schemeClr val="bg1"/>
                </a:solidFill>
                <a:latin typeface="微软雅黑" panose="020B0503020204020204" pitchFamily="34" charset="-122"/>
                <a:ea typeface="微软雅黑" panose="020B0503020204020204" pitchFamily="34" charset="-122"/>
                <a:cs typeface="Levenim MT" pitchFamily="2" charset="-79"/>
              </a:rPr>
              <a:t> to help them do it better. </a:t>
            </a:r>
          </a:p>
        </p:txBody>
      </p:sp>
      <p:sp>
        <p:nvSpPr>
          <p:cNvPr id="21" name="文本框 20"/>
          <p:cNvSpPr txBox="1"/>
          <p:nvPr/>
        </p:nvSpPr>
        <p:spPr>
          <a:xfrm>
            <a:off x="7293701" y="1446792"/>
            <a:ext cx="2923082" cy="461665"/>
          </a:xfrm>
          <a:prstGeom prst="rect">
            <a:avLst/>
          </a:prstGeom>
          <a:noFill/>
        </p:spPr>
        <p:txBody>
          <a:bodyPr wrap="square" rtlCol="0">
            <a:spAutoFit/>
          </a:bodyPr>
          <a:lstStyle/>
          <a:p>
            <a:r>
              <a:rPr lang="en-US" altLang="zh-CN" sz="2400" b="1" dirty="0" smtClean="0">
                <a:latin typeface="微软雅黑" panose="020B0503020204020204" pitchFamily="34" charset="-122"/>
                <a:ea typeface="微软雅黑" panose="020B0503020204020204" pitchFamily="34" charset="-122"/>
              </a:rPr>
              <a:t>What to Expect</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11672047" y="6400800"/>
            <a:ext cx="519954" cy="369332"/>
          </a:xfrm>
          <a:prstGeom prst="rect">
            <a:avLst/>
          </a:prstGeom>
          <a:noFill/>
        </p:spPr>
        <p:txBody>
          <a:bodyPr wrap="square" rtlCol="0">
            <a:spAutoFit/>
          </a:bodyPr>
          <a:lstStyle/>
          <a:p>
            <a:r>
              <a:rPr kumimoji="1" lang="en-US" altLang="zh-CN" dirty="0"/>
              <a:t>6</a:t>
            </a:r>
            <a:endParaRPr kumimoji="1" lang="zh-CN" altLang="en-US" dirty="0"/>
          </a:p>
        </p:txBody>
      </p:sp>
    </p:spTree>
    <p:extLst>
      <p:ext uri="{BB962C8B-B14F-4D97-AF65-F5344CB8AC3E}">
        <p14:creationId xmlns:p14="http://schemas.microsoft.com/office/powerpoint/2010/main" val="754654839"/>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08756" y="806285"/>
            <a:ext cx="3229175" cy="523220"/>
          </a:xfrm>
          <a:prstGeom prst="rect">
            <a:avLst/>
          </a:prstGeom>
          <a:noFill/>
        </p:spPr>
        <p:txBody>
          <a:bodyPr wrap="square" rtlCol="0">
            <a:spAutoFit/>
          </a:bodyPr>
          <a:lstStyle/>
          <a:p>
            <a:pPr algn="ctr"/>
            <a:r>
              <a:rPr lang="en-US" altLang="zh-CN" sz="2800" b="1" smtClean="0">
                <a:solidFill>
                  <a:srgbClr val="157E9F"/>
                </a:solidFill>
                <a:latin typeface="微软雅黑" panose="020B0503020204020204" pitchFamily="34" charset="-122"/>
                <a:ea typeface="微软雅黑" panose="020B0503020204020204" pitchFamily="34" charset="-122"/>
              </a:rPr>
              <a:t>Question 1,2 &amp; 3</a:t>
            </a:r>
            <a:endParaRPr lang="zh-CN" altLang="en-US" sz="2800" b="1" dirty="0">
              <a:solidFill>
                <a:srgbClr val="157E9F"/>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1200150" y="2000250"/>
            <a:ext cx="2781300" cy="0"/>
          </a:xfrm>
          <a:prstGeom prst="line">
            <a:avLst/>
          </a:prstGeom>
          <a:ln w="38100">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724400" y="2000250"/>
            <a:ext cx="2781300" cy="0"/>
          </a:xfrm>
          <a:prstGeom prst="line">
            <a:avLst/>
          </a:prstGeom>
          <a:ln w="38100">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172450" y="2000250"/>
            <a:ext cx="2781300" cy="0"/>
          </a:xfrm>
          <a:prstGeom prst="line">
            <a:avLst/>
          </a:prstGeom>
          <a:ln w="38100">
            <a:solidFill>
              <a:srgbClr val="157E9F"/>
            </a:solidFill>
          </a:ln>
        </p:spPr>
        <p:style>
          <a:lnRef idx="1">
            <a:schemeClr val="accent1"/>
          </a:lnRef>
          <a:fillRef idx="0">
            <a:schemeClr val="accent1"/>
          </a:fillRef>
          <a:effectRef idx="0">
            <a:schemeClr val="accent1"/>
          </a:effectRef>
          <a:fontRef idx="minor">
            <a:schemeClr val="tx1"/>
          </a:fontRef>
        </p:style>
      </p:cxnSp>
      <p:sp>
        <p:nvSpPr>
          <p:cNvPr id="16" name="TextBox 18"/>
          <p:cNvSpPr txBox="1"/>
          <p:nvPr/>
        </p:nvSpPr>
        <p:spPr>
          <a:xfrm>
            <a:off x="1137490" y="3567896"/>
            <a:ext cx="2924081" cy="2613023"/>
          </a:xfrm>
          <a:prstGeom prst="rect">
            <a:avLst/>
          </a:prstGeom>
          <a:noFill/>
        </p:spPr>
        <p:txBody>
          <a:bodyPr wrap="square" rtlCol="0">
            <a:spAutoFit/>
          </a:bodyPr>
          <a:lstStyle/>
          <a:p>
            <a:pPr>
              <a:lnSpc>
                <a:spcPct val="130000"/>
              </a:lnSpc>
            </a:pPr>
            <a:r>
              <a:rPr lang="en-US" altLang="zh-CN" sz="1400" dirty="0" smtClean="0">
                <a:latin typeface="微软雅黑" panose="020B0503020204020204" pitchFamily="34" charset="-122"/>
                <a:ea typeface="微软雅黑" panose="020B0503020204020204" pitchFamily="34" charset="-122"/>
                <a:cs typeface="Levenim MT" pitchFamily="2" charset="-79"/>
              </a:rPr>
              <a:t>At the early stage of developing a product, when matters including reaching consensus among group members about the high-level goals and perceptions about the products, understanding customers’ real needs and their actual behaviors are important.</a:t>
            </a:r>
            <a:endParaRPr lang="zh-CN" altLang="en-US" sz="1400" dirty="0" smtClean="0">
              <a:latin typeface="微软雅黑" panose="020B0503020204020204" pitchFamily="34" charset="-122"/>
              <a:ea typeface="微软雅黑" panose="020B0503020204020204" pitchFamily="34" charset="-122"/>
              <a:cs typeface="Levenim MT" pitchFamily="2" charset="-79"/>
            </a:endParaRPr>
          </a:p>
        </p:txBody>
      </p:sp>
      <p:sp>
        <p:nvSpPr>
          <p:cNvPr id="17" name="TextBox 18"/>
          <p:cNvSpPr txBox="1"/>
          <p:nvPr/>
        </p:nvSpPr>
        <p:spPr>
          <a:xfrm>
            <a:off x="4684059" y="3567896"/>
            <a:ext cx="2953872" cy="2012859"/>
          </a:xfrm>
          <a:prstGeom prst="rect">
            <a:avLst/>
          </a:prstGeom>
          <a:noFill/>
        </p:spPr>
        <p:txBody>
          <a:bodyPr wrap="square" rtlCol="0">
            <a:spAutoFit/>
          </a:bodyPr>
          <a:lstStyle/>
          <a:p>
            <a:pPr>
              <a:lnSpc>
                <a:spcPct val="130000"/>
              </a:lnSpc>
            </a:pPr>
            <a:r>
              <a:rPr lang="en-US" altLang="zh-CN" sz="1400" dirty="0">
                <a:latin typeface="微软雅黑" panose="020B0503020204020204" pitchFamily="34" charset="-122"/>
                <a:ea typeface="微软雅黑" panose="020B0503020204020204" pitchFamily="34" charset="-122"/>
                <a:cs typeface="Levenim MT" pitchFamily="2" charset="-79"/>
              </a:rPr>
              <a:t>Many personas include a name, a photo, a few high-level goals, a representative quote or two, a story that describes the person, and a few short lists with additional facts. </a:t>
            </a:r>
          </a:p>
          <a:p>
            <a:pPr>
              <a:lnSpc>
                <a:spcPct val="130000"/>
              </a:lnSpc>
            </a:pPr>
            <a:endParaRPr lang="zh-CN" altLang="en-US" sz="1200" dirty="0" smtClean="0">
              <a:solidFill>
                <a:schemeClr val="bg1">
                  <a:lumMod val="50000"/>
                </a:schemeClr>
              </a:solidFill>
              <a:latin typeface="微软雅黑" panose="020B0503020204020204" pitchFamily="34" charset="-122"/>
              <a:ea typeface="微软雅黑" panose="020B0503020204020204" pitchFamily="34" charset="-122"/>
              <a:cs typeface="Levenim MT" pitchFamily="2" charset="-79"/>
            </a:endParaRPr>
          </a:p>
        </p:txBody>
      </p:sp>
      <p:sp>
        <p:nvSpPr>
          <p:cNvPr id="18" name="TextBox 18"/>
          <p:cNvSpPr txBox="1"/>
          <p:nvPr/>
        </p:nvSpPr>
        <p:spPr>
          <a:xfrm>
            <a:off x="8118662" y="3567896"/>
            <a:ext cx="3200400" cy="3173176"/>
          </a:xfrm>
          <a:prstGeom prst="rect">
            <a:avLst/>
          </a:prstGeom>
          <a:noFill/>
        </p:spPr>
        <p:txBody>
          <a:bodyPr wrap="square" rtlCol="0">
            <a:spAutoFit/>
          </a:bodyPr>
          <a:lstStyle/>
          <a:p>
            <a:pPr>
              <a:lnSpc>
                <a:spcPct val="130000"/>
              </a:lnSpc>
            </a:pPr>
            <a:r>
              <a:rPr lang="en-US" altLang="zh-CN" sz="1400" dirty="0" smtClean="0">
                <a:latin typeface="微软雅黑" panose="020B0503020204020204" pitchFamily="34" charset="-122"/>
                <a:ea typeface="微软雅黑" panose="020B0503020204020204" pitchFamily="34" charset="-122"/>
                <a:cs typeface="Levenim MT" pitchFamily="2" charset="-79"/>
              </a:rPr>
              <a:t>First of all, t</a:t>
            </a:r>
            <a:r>
              <a:rPr lang="en-US" altLang="zh-CN" sz="1400" dirty="0" smtClean="0">
                <a:latin typeface="微软雅黑" panose="020B0503020204020204" pitchFamily="34" charset="-122"/>
                <a:ea typeface="微软雅黑" panose="020B0503020204020204" pitchFamily="34" charset="-122"/>
                <a:cs typeface="Levenim MT" pitchFamily="2" charset="-79"/>
              </a:rPr>
              <a:t>hey should make the team aware of the importance of understanding the users. They should make a wise plan, trying to reach the desired goals using resources as few as possible. The product developing management should also be modified, and not only focus on the speed and technical points, but also try to consider real users.</a:t>
            </a:r>
            <a:endParaRPr lang="zh-CN" altLang="en-US" sz="1400" dirty="0" smtClean="0">
              <a:latin typeface="微软雅黑" panose="020B0503020204020204" pitchFamily="34" charset="-122"/>
              <a:ea typeface="微软雅黑" panose="020B0503020204020204" pitchFamily="34" charset="-122"/>
              <a:cs typeface="Levenim MT" pitchFamily="2" charset="-79"/>
            </a:endParaRPr>
          </a:p>
        </p:txBody>
      </p:sp>
      <p:sp>
        <p:nvSpPr>
          <p:cNvPr id="19" name="矩形 18"/>
          <p:cNvSpPr/>
          <p:nvPr/>
        </p:nvSpPr>
        <p:spPr>
          <a:xfrm>
            <a:off x="1217613" y="2246875"/>
            <a:ext cx="2763837" cy="1154419"/>
          </a:xfrm>
          <a:prstGeom prst="rect">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When is it appropriate to create personas for a project? </a:t>
            </a:r>
          </a:p>
        </p:txBody>
      </p:sp>
      <p:sp>
        <p:nvSpPr>
          <p:cNvPr id="2" name="燕尾形 1"/>
          <p:cNvSpPr/>
          <p:nvPr/>
        </p:nvSpPr>
        <p:spPr>
          <a:xfrm>
            <a:off x="1217613" y="1622993"/>
            <a:ext cx="177800" cy="337819"/>
          </a:xfrm>
          <a:prstGeom prst="chevron">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1370013" y="1622993"/>
            <a:ext cx="177800" cy="337819"/>
          </a:xfrm>
          <a:prstGeom prst="chevron">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1522413" y="1622993"/>
            <a:ext cx="177800" cy="337819"/>
          </a:xfrm>
          <a:prstGeom prst="chevron">
            <a:avLst/>
          </a:prstGeom>
          <a:solidFill>
            <a:srgbClr val="0D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4735513" y="1622993"/>
            <a:ext cx="177800" cy="337819"/>
          </a:xfrm>
          <a:prstGeom prst="chevron">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a:off x="4887913" y="1622993"/>
            <a:ext cx="177800" cy="337819"/>
          </a:xfrm>
          <a:prstGeom prst="chevron">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燕尾形 24"/>
          <p:cNvSpPr/>
          <p:nvPr/>
        </p:nvSpPr>
        <p:spPr>
          <a:xfrm>
            <a:off x="5040313" y="1622993"/>
            <a:ext cx="177800" cy="337819"/>
          </a:xfrm>
          <a:prstGeom prst="chevron">
            <a:avLst/>
          </a:prstGeom>
          <a:solidFill>
            <a:srgbClr val="0D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燕尾形 25"/>
          <p:cNvSpPr/>
          <p:nvPr/>
        </p:nvSpPr>
        <p:spPr>
          <a:xfrm>
            <a:off x="8221663" y="1622993"/>
            <a:ext cx="177800" cy="337819"/>
          </a:xfrm>
          <a:prstGeom prst="chevron">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燕尾形 26"/>
          <p:cNvSpPr/>
          <p:nvPr/>
        </p:nvSpPr>
        <p:spPr>
          <a:xfrm>
            <a:off x="8374063" y="1622993"/>
            <a:ext cx="177800" cy="337819"/>
          </a:xfrm>
          <a:prstGeom prst="chevron">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燕尾形 27"/>
          <p:cNvSpPr/>
          <p:nvPr/>
        </p:nvSpPr>
        <p:spPr>
          <a:xfrm>
            <a:off x="8526463" y="1622993"/>
            <a:ext cx="177800" cy="337819"/>
          </a:xfrm>
          <a:prstGeom prst="chevron">
            <a:avLst/>
          </a:prstGeom>
          <a:solidFill>
            <a:srgbClr val="0D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矩形 28"/>
          <p:cNvSpPr/>
          <p:nvPr/>
        </p:nvSpPr>
        <p:spPr>
          <a:xfrm>
            <a:off x="4735513" y="2246874"/>
            <a:ext cx="2770187" cy="1154419"/>
          </a:xfrm>
          <a:prstGeom prst="rect">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What kind of information should personas contain? </a:t>
            </a:r>
          </a:p>
        </p:txBody>
      </p:sp>
      <p:sp>
        <p:nvSpPr>
          <p:cNvPr id="30" name="矩形 29"/>
          <p:cNvSpPr/>
          <p:nvPr/>
        </p:nvSpPr>
        <p:spPr>
          <a:xfrm>
            <a:off x="8221663" y="2246875"/>
            <a:ext cx="2732087" cy="1154418"/>
          </a:xfrm>
          <a:prstGeom prst="rect">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How could Joanne, Greg, and Roberta set up this project for success</a:t>
            </a:r>
            <a:r>
              <a:rPr lang="en-US" altLang="zh-CN" sz="1600"/>
              <a:t>, </a:t>
            </a:r>
            <a:r>
              <a:rPr lang="en-US" altLang="zh-CN" sz="1600" smtClean="0"/>
              <a:t>especially </a:t>
            </a:r>
            <a:r>
              <a:rPr lang="en-US" altLang="zh-CN" sz="1600" dirty="0"/>
              <a:t>knowing there are skeptics at </a:t>
            </a:r>
            <a:r>
              <a:rPr lang="en-US" altLang="zh-CN" sz="1600" dirty="0" err="1"/>
              <a:t>ClickDox</a:t>
            </a:r>
            <a:r>
              <a:rPr lang="en-US" altLang="zh-CN" sz="1600" dirty="0"/>
              <a:t>? </a:t>
            </a:r>
          </a:p>
        </p:txBody>
      </p:sp>
      <p:sp>
        <p:nvSpPr>
          <p:cNvPr id="21" name="文本框 20"/>
          <p:cNvSpPr txBox="1"/>
          <p:nvPr/>
        </p:nvSpPr>
        <p:spPr>
          <a:xfrm>
            <a:off x="11672047" y="6400800"/>
            <a:ext cx="519954" cy="369332"/>
          </a:xfrm>
          <a:prstGeom prst="rect">
            <a:avLst/>
          </a:prstGeom>
          <a:noFill/>
        </p:spPr>
        <p:txBody>
          <a:bodyPr wrap="square" rtlCol="0">
            <a:spAutoFit/>
          </a:bodyPr>
          <a:lstStyle/>
          <a:p>
            <a:r>
              <a:rPr kumimoji="1" lang="en-US" altLang="zh-CN" dirty="0"/>
              <a:t>7</a:t>
            </a:r>
            <a:endParaRPr kumimoji="1" lang="zh-CN" altLang="en-US" dirty="0"/>
          </a:p>
        </p:txBody>
      </p:sp>
    </p:spTree>
    <p:extLst>
      <p:ext uri="{BB962C8B-B14F-4D97-AF65-F5344CB8AC3E}">
        <p14:creationId xmlns:p14="http://schemas.microsoft.com/office/powerpoint/2010/main" val="136065339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1"/>
            <a:ext cx="5561351" cy="6899639"/>
            <a:chOff x="0" y="-1"/>
            <a:chExt cx="5561351" cy="6899639"/>
          </a:xfrm>
        </p:grpSpPr>
        <p:sp>
          <p:nvSpPr>
            <p:cNvPr id="6" name="矩形 5"/>
            <p:cNvSpPr/>
            <p:nvPr/>
          </p:nvSpPr>
          <p:spPr>
            <a:xfrm>
              <a:off x="0" y="-1"/>
              <a:ext cx="5561351" cy="6858002"/>
            </a:xfrm>
            <a:prstGeom prst="rect">
              <a:avLst/>
            </a:prstGeom>
            <a:blipFill rotWithShape="1">
              <a:blip r:embed="rId2">
                <a:extLst>
                  <a:ext uri="{BEBA8EAE-BF5A-486C-A8C5-ECC9F3942E4B}">
                    <a14:imgProps xmlns:a14="http://schemas.microsoft.com/office/drawing/2010/main">
                      <a14:imgLayer r:embed="rId3">
                        <a14:imgEffect>
                          <a14:saturation sat="200000"/>
                        </a14:imgEffect>
                        <a14:imgEffect>
                          <a14:brightnessContrast bright="20000" contrast="-40000"/>
                        </a14:imgEffect>
                      </a14:imgLayer>
                    </a14:imgProps>
                  </a:ext>
                </a:extLst>
              </a:blip>
              <a:srcRect/>
              <a:stretch>
                <a:fillRect r="-119980"/>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0" y="-1"/>
              <a:ext cx="5561351" cy="6899639"/>
            </a:xfrm>
            <a:prstGeom prst="rect">
              <a:avLst/>
            </a:prstGeom>
            <a:solidFill>
              <a:srgbClr val="157E9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411547" y="1633936"/>
            <a:ext cx="4738255" cy="3631763"/>
          </a:xfrm>
          <a:prstGeom prst="rect">
            <a:avLst/>
          </a:prstGeom>
          <a:noFill/>
        </p:spPr>
        <p:txBody>
          <a:bodyPr wrap="square" rtlCol="0">
            <a:spAutoFit/>
          </a:bodyPr>
          <a:lstStyle/>
          <a:p>
            <a:pPr algn="ctr"/>
            <a:r>
              <a:rPr lang="en-US" altLang="zh-CN" sz="11500" dirty="0" smtClean="0">
                <a:solidFill>
                  <a:schemeClr val="bg1"/>
                </a:solidFill>
                <a:latin typeface="Arial Black" panose="020B0A04020102020204" pitchFamily="34" charset="0"/>
              </a:rPr>
              <a:t>PART      </a:t>
            </a:r>
            <a:r>
              <a:rPr lang="en-US" altLang="zh-CN" sz="11500" dirty="0" smtClean="0">
                <a:solidFill>
                  <a:schemeClr val="bg1"/>
                </a:solidFill>
                <a:latin typeface="Arial Black" panose="020B0A04020102020204" pitchFamily="34" charset="0"/>
              </a:rPr>
              <a:t>2</a:t>
            </a:r>
            <a:endParaRPr lang="zh-CN" altLang="en-US" sz="11500" dirty="0">
              <a:solidFill>
                <a:schemeClr val="bg1"/>
              </a:solidFill>
              <a:latin typeface="Arial Black" panose="020B0A04020102020204" pitchFamily="34" charset="0"/>
            </a:endParaRPr>
          </a:p>
        </p:txBody>
      </p:sp>
      <p:sp>
        <p:nvSpPr>
          <p:cNvPr id="3" name="文本框 2"/>
          <p:cNvSpPr txBox="1"/>
          <p:nvPr/>
        </p:nvSpPr>
        <p:spPr>
          <a:xfrm>
            <a:off x="6761017" y="2235200"/>
            <a:ext cx="4749665" cy="2862322"/>
          </a:xfrm>
          <a:prstGeom prst="rect">
            <a:avLst/>
          </a:prstGeom>
          <a:noFill/>
        </p:spPr>
        <p:txBody>
          <a:bodyPr wrap="square" rtlCol="0">
            <a:spAutoFit/>
          </a:bodyPr>
          <a:lstStyle/>
          <a:p>
            <a:r>
              <a:rPr lang="en-US" altLang="zh-CN" sz="6000" b="1" dirty="0" smtClean="0">
                <a:solidFill>
                  <a:srgbClr val="157E9F"/>
                </a:solidFill>
                <a:latin typeface="Times New Roman" charset="0"/>
                <a:ea typeface="Times New Roman" charset="0"/>
                <a:cs typeface="Times New Roman" charset="0"/>
              </a:rPr>
              <a:t>Planning the Field Research</a:t>
            </a:r>
            <a:endParaRPr lang="zh-CN" altLang="en-US" sz="6000" b="1" dirty="0">
              <a:solidFill>
                <a:srgbClr val="157E9F"/>
              </a:solidFill>
              <a:latin typeface="Times New Roman" charset="0"/>
              <a:ea typeface="Times New Roman" charset="0"/>
              <a:cs typeface="Times New Roman" charset="0"/>
            </a:endParaRPr>
          </a:p>
        </p:txBody>
      </p:sp>
      <p:sp>
        <p:nvSpPr>
          <p:cNvPr id="7" name="文本框 6"/>
          <p:cNvSpPr txBox="1"/>
          <p:nvPr/>
        </p:nvSpPr>
        <p:spPr>
          <a:xfrm>
            <a:off x="11672047" y="6400800"/>
            <a:ext cx="519954" cy="369332"/>
          </a:xfrm>
          <a:prstGeom prst="rect">
            <a:avLst/>
          </a:prstGeom>
          <a:noFill/>
        </p:spPr>
        <p:txBody>
          <a:bodyPr wrap="square" rtlCol="0">
            <a:spAutoFit/>
          </a:bodyPr>
          <a:lstStyle/>
          <a:p>
            <a:r>
              <a:rPr kumimoji="1" lang="en-US" altLang="zh-CN" dirty="0"/>
              <a:t>8</a:t>
            </a:r>
            <a:endParaRPr kumimoji="1" lang="zh-CN" altLang="en-US" dirty="0"/>
          </a:p>
        </p:txBody>
      </p:sp>
    </p:spTree>
    <p:extLst>
      <p:ext uri="{BB962C8B-B14F-4D97-AF65-F5344CB8AC3E}">
        <p14:creationId xmlns:p14="http://schemas.microsoft.com/office/powerpoint/2010/main" val="445688947"/>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16">
      <a:dk1>
        <a:sysClr val="windowText" lastClr="000000"/>
      </a:dk1>
      <a:lt1>
        <a:sysClr val="window" lastClr="FFFFFF"/>
      </a:lt1>
      <a:dk2>
        <a:srgbClr val="335B74"/>
      </a:dk2>
      <a:lt2>
        <a:srgbClr val="DFE3E5"/>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TotalTime>
  <Words>2654</Words>
  <Application>Microsoft Macintosh PowerPoint</Application>
  <PresentationFormat>宽屏</PresentationFormat>
  <Paragraphs>280</Paragraphs>
  <Slides>32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32</vt:i4>
      </vt:variant>
    </vt:vector>
  </HeadingPairs>
  <TitlesOfParts>
    <vt:vector size="43" baseType="lpstr">
      <vt:lpstr>Arial Black</vt:lpstr>
      <vt:lpstr>Calibri</vt:lpstr>
      <vt:lpstr>Century</vt:lpstr>
      <vt:lpstr>Levenim MT</vt:lpstr>
      <vt:lpstr>Segoe UI Light</vt:lpstr>
      <vt:lpstr>Times New Roman</vt:lpstr>
      <vt:lpstr>Wingdings</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Final Personas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jiezn96@gmail.com</cp:lastModifiedBy>
  <cp:revision>85</cp:revision>
  <dcterms:created xsi:type="dcterms:W3CDTF">2015-07-31T01:43:02Z</dcterms:created>
  <dcterms:modified xsi:type="dcterms:W3CDTF">2017-11-04T10:25:33Z</dcterms:modified>
</cp:coreProperties>
</file>